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0E1F-0DCB-4D8C-A738-D6A3F351A5D5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D206-065C-45C7-B8CF-200E9D9D4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0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0E1F-0DCB-4D8C-A738-D6A3F351A5D5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D206-065C-45C7-B8CF-200E9D9D4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9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0E1F-0DCB-4D8C-A738-D6A3F351A5D5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D206-065C-45C7-B8CF-200E9D9D4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8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0E1F-0DCB-4D8C-A738-D6A3F351A5D5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D206-065C-45C7-B8CF-200E9D9D4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0E1F-0DCB-4D8C-A738-D6A3F351A5D5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D206-065C-45C7-B8CF-200E9D9D4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0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0E1F-0DCB-4D8C-A738-D6A3F351A5D5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D206-065C-45C7-B8CF-200E9D9D4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7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0E1F-0DCB-4D8C-A738-D6A3F351A5D5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D206-065C-45C7-B8CF-200E9D9D4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4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0E1F-0DCB-4D8C-A738-D6A3F351A5D5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D206-065C-45C7-B8CF-200E9D9D4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0E1F-0DCB-4D8C-A738-D6A3F351A5D5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D206-065C-45C7-B8CF-200E9D9D4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7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0E1F-0DCB-4D8C-A738-D6A3F351A5D5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D206-065C-45C7-B8CF-200E9D9D4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7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0E1F-0DCB-4D8C-A738-D6A3F351A5D5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D206-065C-45C7-B8CF-200E9D9D4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6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0E1F-0DCB-4D8C-A738-D6A3F351A5D5}" type="datetimeFigureOut">
              <a:rPr lang="en-US" smtClean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FD206-065C-45C7-B8CF-200E9D9D4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0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876617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0" i="1" dirty="0" smtClean="0">
                <a:solidFill>
                  <a:schemeClr val="tx2"/>
                </a:solidFill>
              </a:rPr>
              <a:t>Fundamental Questions for an Analytical Chemist</a:t>
            </a:r>
          </a:p>
          <a:p>
            <a:pPr eaLnBrk="1" hangingPunct="1"/>
            <a:endParaRPr lang="en-US" altLang="en-US" b="0" i="1" dirty="0">
              <a:solidFill>
                <a:schemeClr val="tx2"/>
              </a:solidFill>
            </a:endParaRPr>
          </a:p>
          <a:p>
            <a:pPr marL="461963" lvl="1" indent="-4763" eaLnBrk="1" hangingPunct="1"/>
            <a:r>
              <a:rPr lang="en-US" altLang="en-US" dirty="0" smtClean="0">
                <a:solidFill>
                  <a:srgbClr val="CC3300"/>
                </a:solidFill>
              </a:rPr>
              <a:t>How do you rapidly, cheaply and easily detect a single analyte present in a complex heterogeneous mixture (</a:t>
            </a:r>
            <a:r>
              <a:rPr lang="en-US" altLang="en-US" i="1" dirty="0" smtClean="0">
                <a:solidFill>
                  <a:srgbClr val="CC3300"/>
                </a:solidFill>
              </a:rPr>
              <a:t>e.g., </a:t>
            </a:r>
            <a:r>
              <a:rPr lang="en-US" altLang="en-US" dirty="0" smtClean="0">
                <a:solidFill>
                  <a:srgbClr val="CC3300"/>
                </a:solidFill>
              </a:rPr>
              <a:t>blood, soil, etc.)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t="25602" r="4235" b="13297"/>
          <a:stretch/>
        </p:blipFill>
        <p:spPr bwMode="auto">
          <a:xfrm>
            <a:off x="1633491" y="2562687"/>
            <a:ext cx="6116715" cy="314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66800" y="6029417"/>
            <a:ext cx="739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 dirty="0" smtClean="0">
                <a:solidFill>
                  <a:schemeClr val="accent2"/>
                </a:solidFill>
              </a:rPr>
              <a:t>Use a naturally occurring or synthetic analog  of a molecule (antibody, aptamer, </a:t>
            </a:r>
            <a:r>
              <a:rPr lang="en-US" altLang="en-US" sz="1600" i="1" dirty="0" smtClean="0">
                <a:solidFill>
                  <a:schemeClr val="accent2"/>
                </a:solidFill>
              </a:rPr>
              <a:t>etc.</a:t>
            </a:r>
            <a:r>
              <a:rPr lang="en-US" altLang="en-US" sz="1600" dirty="0" smtClean="0">
                <a:solidFill>
                  <a:schemeClr val="accent2"/>
                </a:solidFill>
              </a:rPr>
              <a:t>) that has a high affinity to a specific ligand (or analyte)</a:t>
            </a:r>
          </a:p>
        </p:txBody>
      </p:sp>
    </p:spTree>
    <p:extLst>
      <p:ext uri="{BB962C8B-B14F-4D97-AF65-F5344CB8AC3E}">
        <p14:creationId xmlns:p14="http://schemas.microsoft.com/office/powerpoint/2010/main" val="40921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1" y="990599"/>
            <a:ext cx="502920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i="1" dirty="0" smtClean="0">
                <a:solidFill>
                  <a:schemeClr val="tx2"/>
                </a:solidFill>
              </a:rPr>
              <a:t>Introduction</a:t>
            </a:r>
            <a:endParaRPr lang="en-US" altLang="en-US" b="0" i="1" dirty="0">
              <a:solidFill>
                <a:schemeClr val="tx2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 startAt="7"/>
            </a:pPr>
            <a:r>
              <a:rPr lang="en-US" altLang="en-US" sz="1600" b="0" dirty="0" smtClean="0"/>
              <a:t>Antibody Production - </a:t>
            </a:r>
            <a:r>
              <a:rPr lang="en-US" altLang="en-US" sz="1600" b="0" i="1" dirty="0" smtClean="0"/>
              <a:t>monoclonal antibodies (mAb)</a:t>
            </a:r>
            <a:r>
              <a:rPr lang="en-US" altLang="en-US" sz="1600" b="0" dirty="0" smtClean="0"/>
              <a:t>: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Monoclonal antibodies differ from polyclonal antibodies in that they are produced by a single cell line within the body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i="1" dirty="0" smtClean="0">
                <a:solidFill>
                  <a:srgbClr val="002060"/>
                </a:solidFill>
              </a:rPr>
              <a:t>All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 monoclonal antibodies from the same cell line recognize the </a:t>
            </a:r>
            <a:r>
              <a:rPr lang="en-US" altLang="en-US" sz="1600" u="sng" dirty="0" smtClean="0">
                <a:solidFill>
                  <a:srgbClr val="002060"/>
                </a:solidFill>
              </a:rPr>
              <a:t>same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 site on an analyte and bind with an </a:t>
            </a:r>
            <a:r>
              <a:rPr lang="en-US" altLang="en-US" sz="1600" u="sng" dirty="0" smtClean="0">
                <a:solidFill>
                  <a:srgbClr val="002060"/>
                </a:solidFill>
              </a:rPr>
              <a:t>identical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 binding affinity (</a:t>
            </a:r>
            <a:r>
              <a:rPr lang="en-US" altLang="en-US" sz="1600" b="0" i="1" dirty="0" smtClean="0">
                <a:solidFill>
                  <a:srgbClr val="002060"/>
                </a:solidFill>
              </a:rPr>
              <a:t>K</a:t>
            </a:r>
            <a:r>
              <a:rPr lang="en-US" altLang="en-US" sz="1600" b="0" i="1" baseline="-25000" dirty="0" smtClean="0">
                <a:solidFill>
                  <a:srgbClr val="002060"/>
                </a:solidFill>
              </a:rPr>
              <a:t>a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4" t="1602" r="3648" b="4973"/>
          <a:stretch/>
        </p:blipFill>
        <p:spPr>
          <a:xfrm>
            <a:off x="5209963" y="533400"/>
            <a:ext cx="393403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40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990599"/>
            <a:ext cx="8766175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i="1" dirty="0" smtClean="0">
                <a:solidFill>
                  <a:schemeClr val="tx2"/>
                </a:solidFill>
              </a:rPr>
              <a:t>Types of Immunoassays</a:t>
            </a:r>
            <a:endParaRPr lang="en-US" altLang="en-US" b="0" i="1" dirty="0">
              <a:solidFill>
                <a:schemeClr val="tx2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/>
            </a:pPr>
            <a:r>
              <a:rPr lang="en-US" altLang="en-US" sz="1600" b="0" dirty="0" smtClean="0"/>
              <a:t>There are several different ways in which antibodies can be used in the detection or analysis of an antigen. Some common ways include: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Precipitation-based immunoassay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Competitive binding </a:t>
            </a:r>
            <a:r>
              <a:rPr lang="en-US" altLang="en-US" sz="1600" b="0" dirty="0">
                <a:solidFill>
                  <a:srgbClr val="002060"/>
                </a:solidFill>
              </a:rPr>
              <a:t>immunoassay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Sandwich immunoassay  </a:t>
            </a: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/>
            </a:pPr>
            <a:r>
              <a:rPr lang="en-US" altLang="en-US" sz="1600" b="0" dirty="0" smtClean="0">
                <a:solidFill>
                  <a:prstClr val="black"/>
                </a:solidFill>
                <a:cs typeface="Arial" panose="020B0604020202020204" pitchFamily="34" charset="0"/>
              </a:rPr>
              <a:t>All of these techniques use the specificity of antibodies as a means of </a:t>
            </a:r>
            <a:r>
              <a:rPr lang="en-US" altLang="en-US" sz="1600" u="sng" dirty="0" smtClean="0">
                <a:solidFill>
                  <a:prstClr val="black"/>
                </a:solidFill>
                <a:cs typeface="Arial" panose="020B0604020202020204" pitchFamily="34" charset="0"/>
              </a:rPr>
              <a:t>selectively</a:t>
            </a:r>
            <a:r>
              <a:rPr lang="en-US" altLang="en-US" sz="1600" b="0" dirty="0" smtClean="0">
                <a:solidFill>
                  <a:prstClr val="black"/>
                </a:solidFill>
                <a:cs typeface="Arial" panose="020B0604020202020204" pitchFamily="34" charset="0"/>
              </a:rPr>
              <a:t> recognizing an analyte in the sample</a:t>
            </a: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/>
            </a:pPr>
            <a:r>
              <a:rPr lang="en-US" altLang="en-US" sz="1600" b="0" dirty="0" smtClean="0">
                <a:solidFill>
                  <a:prstClr val="black"/>
                </a:solidFill>
                <a:cs typeface="Arial" panose="020B0604020202020204" pitchFamily="34" charset="0"/>
              </a:rPr>
              <a:t>The analyte reacting with the antibody is then detected either directly or through the use of various chemical labels which produce easy to measure signals</a:t>
            </a:r>
            <a:endParaRPr lang="en-US" altLang="en-US" sz="1600" b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124" name="Picture 4" descr="https://upload.wikimedia.org/wikipedia/commons/thumb/3/3c/Immunoassay.svg/878px-Immunoassay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209073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5867400"/>
            <a:ext cx="807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antigen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4343400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signal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883891" y="4953000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2585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990599"/>
            <a:ext cx="8766175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i="1" dirty="0" smtClean="0">
                <a:solidFill>
                  <a:schemeClr val="tx2"/>
                </a:solidFill>
              </a:rPr>
              <a:t>Precipitation assays</a:t>
            </a:r>
            <a:endParaRPr lang="en-US" altLang="en-US" b="0" i="1" dirty="0">
              <a:solidFill>
                <a:schemeClr val="tx2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/>
            </a:pPr>
            <a:r>
              <a:rPr lang="en-US" altLang="en-US" sz="1600" b="0" dirty="0" smtClean="0"/>
              <a:t>Use the antibody as a selective precipitation reagent for the determination of analyte in the sample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Involves the use of two or more types of antibodies that bind o different sites on the same analyte (</a:t>
            </a:r>
            <a:r>
              <a:rPr lang="en-US" altLang="en-US" sz="1600" b="0" i="1" dirty="0" smtClean="0">
                <a:solidFill>
                  <a:srgbClr val="002060"/>
                </a:solidFill>
              </a:rPr>
              <a:t>i.e.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, polyclonal antibodies)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Since each antibody has two binding sites per molecule, this can result in precipitates being formed between </a:t>
            </a:r>
            <a:r>
              <a:rPr lang="en-US" altLang="en-US" sz="1600" b="0" i="1" dirty="0" smtClean="0">
                <a:solidFill>
                  <a:srgbClr val="002060"/>
                </a:solidFill>
              </a:rPr>
              <a:t>Ab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 and </a:t>
            </a:r>
            <a:r>
              <a:rPr lang="en-US" altLang="en-US" sz="1600" b="0" i="1" dirty="0" smtClean="0">
                <a:solidFill>
                  <a:srgbClr val="002060"/>
                </a:solidFill>
              </a:rPr>
              <a:t>Ag</a:t>
            </a:r>
            <a:endParaRPr lang="en-US" altLang="en-US" sz="1600" b="0" i="1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Maximum precipitation occurs at some optimal </a:t>
            </a:r>
            <a:r>
              <a:rPr lang="en-US" altLang="en-US" sz="1600" b="0" i="1" dirty="0" smtClean="0">
                <a:solidFill>
                  <a:srgbClr val="002060"/>
                </a:solidFill>
              </a:rPr>
              <a:t>Ab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/</a:t>
            </a:r>
            <a:r>
              <a:rPr lang="en-US" altLang="en-US" sz="1600" b="0" i="1" dirty="0" smtClean="0">
                <a:solidFill>
                  <a:srgbClr val="002060"/>
                </a:solidFill>
              </a:rPr>
              <a:t>Ag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 ratio</a:t>
            </a:r>
          </a:p>
        </p:txBody>
      </p:sp>
      <p:pic>
        <p:nvPicPr>
          <p:cNvPr id="7170" name="Picture 2" descr="http://biosiva.50webs.org/agab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1" t="5575" r="1754" b="2819"/>
          <a:stretch/>
        </p:blipFill>
        <p:spPr bwMode="auto">
          <a:xfrm>
            <a:off x="2133600" y="3890355"/>
            <a:ext cx="5791200" cy="295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54139" y="3429000"/>
            <a:ext cx="8226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C00000"/>
                </a:solidFill>
              </a:rPr>
              <a:t>Soluble </a:t>
            </a:r>
          </a:p>
          <a:p>
            <a:pPr algn="ctr"/>
            <a:r>
              <a:rPr lang="en-US" sz="1100" b="1" dirty="0" smtClean="0">
                <a:solidFill>
                  <a:srgbClr val="C00000"/>
                </a:solidFill>
              </a:rPr>
              <a:t>Complexes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7365" y="3429000"/>
            <a:ext cx="8226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C00000"/>
                </a:solidFill>
              </a:rPr>
              <a:t>Insoluble </a:t>
            </a:r>
          </a:p>
          <a:p>
            <a:pPr algn="ctr"/>
            <a:r>
              <a:rPr lang="en-US" sz="1100" b="1" dirty="0" smtClean="0">
                <a:solidFill>
                  <a:srgbClr val="C00000"/>
                </a:solidFill>
              </a:rPr>
              <a:t>Complexes</a:t>
            </a:r>
            <a:endParaRPr lang="en-US" sz="1100" b="1" u="sng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3429000"/>
            <a:ext cx="8226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C00000"/>
                </a:solidFill>
              </a:rPr>
              <a:t>Soluble </a:t>
            </a:r>
          </a:p>
          <a:p>
            <a:pPr algn="ctr"/>
            <a:r>
              <a:rPr lang="en-US" sz="1100" b="1" dirty="0" smtClean="0">
                <a:solidFill>
                  <a:srgbClr val="C00000"/>
                </a:solidFill>
              </a:rPr>
              <a:t>Complexes</a:t>
            </a:r>
            <a:endParaRPr lang="en-US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44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990599"/>
            <a:ext cx="876617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i="1" dirty="0" smtClean="0">
                <a:solidFill>
                  <a:schemeClr val="tx2"/>
                </a:solidFill>
              </a:rPr>
              <a:t>Precipitation assays</a:t>
            </a:r>
            <a:endParaRPr lang="en-US" altLang="en-US" b="0" i="1" dirty="0">
              <a:solidFill>
                <a:schemeClr val="tx2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/>
            </a:pPr>
            <a:r>
              <a:rPr lang="en-US" altLang="en-US" sz="1600" b="0" dirty="0" smtClean="0"/>
              <a:t>To quantitate analyte by this technique, typically take multiple aliquots of sample and add various amounts of antibody to each sample (</a:t>
            </a:r>
            <a:r>
              <a:rPr lang="en-US" altLang="en-US" sz="1600" b="0" i="1" dirty="0" smtClean="0"/>
              <a:t>i.e.</a:t>
            </a:r>
            <a:r>
              <a:rPr lang="en-US" altLang="en-US" sz="1600" b="0" dirty="0" smtClean="0"/>
              <a:t>, titration)</a:t>
            </a: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/>
            </a:pPr>
            <a:r>
              <a:rPr lang="en-US" altLang="en-US" sz="1600" b="0" dirty="0" smtClean="0"/>
              <a:t>The amount of precipitate formed for each aliquots is then determined visually, gravimetry, light scattering measurement, </a:t>
            </a:r>
            <a:r>
              <a:rPr lang="en-US" altLang="en-US" sz="1600" b="0" i="1" dirty="0" smtClean="0"/>
              <a:t>etc.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3686175" cy="243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://intranet.tdmu.edu.ua/data/kafedra/internal/micbio/classes_stud/en/stomat/ptn/Microbiology,%20virology%20and%20immunology/2/Lesson_07_Use%20of%20immunologic%20reactions.files/image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349919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6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990599"/>
            <a:ext cx="8766175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i="1" dirty="0" smtClean="0">
                <a:solidFill>
                  <a:schemeClr val="tx2"/>
                </a:solidFill>
              </a:rPr>
              <a:t>Precipitation assays</a:t>
            </a:r>
            <a:endParaRPr lang="en-US" altLang="en-US" b="0" i="1" dirty="0">
              <a:solidFill>
                <a:schemeClr val="tx2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 startAt="3"/>
            </a:pPr>
            <a:r>
              <a:rPr lang="en-US" altLang="en-US" sz="1600" b="0" dirty="0" smtClean="0"/>
              <a:t>Technique can be performed in gels by having antibody and analyte diffuse towards each other from different sections of the gel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A concentration gradient of </a:t>
            </a:r>
            <a:r>
              <a:rPr lang="en-US" altLang="en-US" sz="1600" b="0" i="1" dirty="0" smtClean="0">
                <a:solidFill>
                  <a:srgbClr val="002060"/>
                </a:solidFill>
              </a:rPr>
              <a:t>Ab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 and </a:t>
            </a:r>
            <a:r>
              <a:rPr lang="en-US" altLang="en-US" sz="1600" b="0" i="1" dirty="0" smtClean="0">
                <a:solidFill>
                  <a:srgbClr val="002060"/>
                </a:solidFill>
              </a:rPr>
              <a:t>Ag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 is formed in the gel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Maximum precipitation will occur at the location where the antibody and analyte are both present in the correct ratio</a:t>
            </a:r>
          </a:p>
        </p:txBody>
      </p:sp>
      <p:pic>
        <p:nvPicPr>
          <p:cNvPr id="9218" name="Picture 2" descr="http://210.36.18.48/gxujingpin/dwwswx/im/images/6_clip_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897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990599"/>
            <a:ext cx="8766175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i="1" dirty="0" smtClean="0">
                <a:solidFill>
                  <a:schemeClr val="tx2"/>
                </a:solidFill>
              </a:rPr>
              <a:t>Precipitation assays</a:t>
            </a:r>
            <a:endParaRPr lang="en-US" altLang="en-US" b="0" i="1" dirty="0">
              <a:solidFill>
                <a:schemeClr val="tx2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 startAt="4"/>
            </a:pPr>
            <a:r>
              <a:rPr lang="en-US" altLang="en-US" sz="1600" b="0" dirty="0" smtClean="0"/>
              <a:t>Precipitation in gels can be used either quantitatively or quantitatively to analyze the an analyte in the sample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Ouchterlony assay:</a:t>
            </a:r>
          </a:p>
          <a:p>
            <a:pPr marL="2062163" lvl="5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−"/>
            </a:pPr>
            <a:r>
              <a:rPr lang="en-US" altLang="en-US" sz="1400" b="0" dirty="0" smtClean="0">
                <a:solidFill>
                  <a:srgbClr val="C00000"/>
                </a:solidFill>
              </a:rPr>
              <a:t>Qualitative method: formation of precipitate between sample and antibody wells indicates the sample contains analyte to which antibody binds</a:t>
            </a:r>
          </a:p>
        </p:txBody>
      </p:sp>
      <p:pic>
        <p:nvPicPr>
          <p:cNvPr id="10242" name="Picture 2" descr="http://previews.figshare.com/1792348/preview_1792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814717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65720" y="5715000"/>
            <a:ext cx="4724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Skamel </a:t>
            </a:r>
            <a:r>
              <a:rPr lang="en-US" sz="1200" b="1" i="1" dirty="0" smtClean="0">
                <a:solidFill>
                  <a:srgbClr val="FF0000"/>
                </a:solidFill>
              </a:rPr>
              <a:t>et al. </a:t>
            </a:r>
            <a:r>
              <a:rPr lang="en-US" sz="1200" b="1" dirty="0">
                <a:solidFill>
                  <a:srgbClr val="FF0000"/>
                </a:solidFill>
              </a:rPr>
              <a:t>(2014): </a:t>
            </a:r>
            <a:r>
              <a:rPr lang="en-US" sz="1200" b="1" i="1" dirty="0" smtClean="0">
                <a:solidFill>
                  <a:srgbClr val="FF0000"/>
                </a:solidFill>
              </a:rPr>
              <a:t>PLOS </a:t>
            </a:r>
            <a:r>
              <a:rPr lang="en-US" sz="1200" b="1" i="1" dirty="0">
                <a:solidFill>
                  <a:srgbClr val="FF0000"/>
                </a:solidFill>
              </a:rPr>
              <a:t>ONE</a:t>
            </a:r>
            <a:r>
              <a:rPr lang="en-US" sz="1200" b="1" dirty="0">
                <a:solidFill>
                  <a:srgbClr val="FF0000"/>
                </a:solidFill>
              </a:rPr>
              <a:t>. 10.1371/journal.pone.0113069.g009.</a:t>
            </a:r>
          </a:p>
        </p:txBody>
      </p:sp>
    </p:spTree>
    <p:extLst>
      <p:ext uri="{BB962C8B-B14F-4D97-AF65-F5344CB8AC3E}">
        <p14:creationId xmlns:p14="http://schemas.microsoft.com/office/powerpoint/2010/main" val="989486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990599"/>
            <a:ext cx="8766175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i="1" dirty="0" smtClean="0">
                <a:solidFill>
                  <a:schemeClr val="tx2"/>
                </a:solidFill>
              </a:rPr>
              <a:t>Precipitation assays</a:t>
            </a:r>
            <a:endParaRPr lang="en-US" altLang="en-US" b="0" i="1" dirty="0">
              <a:solidFill>
                <a:schemeClr val="tx2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 startAt="4"/>
            </a:pPr>
            <a:r>
              <a:rPr lang="en-US" altLang="en-US" sz="1600" b="0" dirty="0" smtClean="0"/>
              <a:t>Precipitation in gels can be used either quantitatively or quantitatively to analyze the an analyte in the sample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Radial Immunodiffusion assay:</a:t>
            </a:r>
          </a:p>
          <a:p>
            <a:pPr marL="2062163" lvl="5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−"/>
            </a:pPr>
            <a:r>
              <a:rPr lang="en-US" altLang="en-US" sz="1400" b="0" dirty="0" smtClean="0">
                <a:solidFill>
                  <a:srgbClr val="C00000"/>
                </a:solidFill>
              </a:rPr>
              <a:t>Quantitative method: area of ring within precipitation band is proportional to concentration of analyte in sample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01987" y="3048000"/>
            <a:ext cx="2819400" cy="3810000"/>
            <a:chOff x="838200" y="2514600"/>
            <a:chExt cx="3505200" cy="4267200"/>
          </a:xfrm>
        </p:grpSpPr>
        <p:pic>
          <p:nvPicPr>
            <p:cNvPr id="11268" name="Picture 4" descr="http://image.slidesharecdn.com/serology-pptteaching3-110803095549-phpapp02/95/antigen-and-antibody-reactions-46-728.jpg?cb=131236545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20147" r="47802" b="38278"/>
            <a:stretch/>
          </p:blipFill>
          <p:spPr bwMode="auto">
            <a:xfrm>
              <a:off x="838200" y="2514600"/>
              <a:ext cx="3505200" cy="216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6" descr="http://www.microbiologybook.org/mayer/rx-1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97"/>
            <a:stretch/>
          </p:blipFill>
          <p:spPr bwMode="auto">
            <a:xfrm>
              <a:off x="881328" y="4676775"/>
              <a:ext cx="3462072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0430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990599"/>
            <a:ext cx="876617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i="1" dirty="0" smtClean="0">
                <a:solidFill>
                  <a:schemeClr val="tx2"/>
                </a:solidFill>
              </a:rPr>
              <a:t>Precipitation assays</a:t>
            </a:r>
            <a:endParaRPr lang="en-US" altLang="en-US" b="0" i="1" dirty="0">
              <a:solidFill>
                <a:schemeClr val="tx2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 startAt="5"/>
            </a:pPr>
            <a:r>
              <a:rPr lang="en-US" altLang="en-US" sz="1600" b="0" dirty="0" smtClean="0"/>
              <a:t>Advantages of precipitation methods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Inexpensive-only reagent usually required is antibody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Selective-few interferences from other compounds in sample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Easy to perform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>
              <a:solidFill>
                <a:srgbClr val="002060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 startAt="5"/>
            </a:pPr>
            <a:r>
              <a:rPr lang="en-US" altLang="en-US" sz="1600" b="0" dirty="0" smtClean="0"/>
              <a:t>Disadvantages </a:t>
            </a:r>
            <a:r>
              <a:rPr lang="en-US" altLang="en-US" sz="1600" b="0" dirty="0"/>
              <a:t>of precipitation methods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Only useful for fairly high </a:t>
            </a:r>
            <a:r>
              <a:rPr lang="en-US" altLang="en-US" sz="1600" b="0" dirty="0">
                <a:solidFill>
                  <a:srgbClr val="002060"/>
                </a:solidFill>
              </a:rPr>
              <a:t>concentration analytes 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(10-200 mg/L)</a:t>
            </a: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Long incubation times (hours-days)</a:t>
            </a: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Can require large amounts of antibody</a:t>
            </a: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3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990599"/>
            <a:ext cx="876617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i="1" dirty="0" smtClean="0">
                <a:solidFill>
                  <a:schemeClr val="tx2"/>
                </a:solidFill>
              </a:rPr>
              <a:t>Competitive binding immunoassays</a:t>
            </a:r>
            <a:endParaRPr lang="en-US" altLang="en-US" b="0" i="1" dirty="0">
              <a:solidFill>
                <a:schemeClr val="tx2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/>
            </a:pPr>
            <a:r>
              <a:rPr lang="en-US" altLang="en-US" sz="1600" b="0" dirty="0" smtClean="0"/>
              <a:t>Quantitative method based on competition between analyte in sample and a </a:t>
            </a:r>
            <a:r>
              <a:rPr lang="en-US" altLang="en-US" sz="1600" u="sng" dirty="0" smtClean="0"/>
              <a:t>fixed</a:t>
            </a:r>
            <a:r>
              <a:rPr lang="en-US" altLang="en-US" sz="1600" b="0" dirty="0" smtClean="0"/>
              <a:t> amount of labeled analyte for a </a:t>
            </a:r>
            <a:r>
              <a:rPr lang="en-US" altLang="en-US" sz="1600" u="sng" dirty="0" smtClean="0"/>
              <a:t>limited</a:t>
            </a:r>
            <a:r>
              <a:rPr lang="en-US" altLang="en-US" sz="1600" b="0" dirty="0" smtClean="0"/>
              <a:t> number of antibody binding sites (</a:t>
            </a:r>
            <a:r>
              <a:rPr lang="en-US" altLang="en-US" sz="1600" b="0" i="1" dirty="0" smtClean="0">
                <a:solidFill>
                  <a:srgbClr val="C00000"/>
                </a:solidFill>
              </a:rPr>
              <a:t>equilibrium method</a:t>
            </a:r>
            <a:r>
              <a:rPr lang="en-US" altLang="en-US" sz="1600" b="0" dirty="0" smtClean="0"/>
              <a:t>)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Indirectly measures the amount of analyte in the sample by looking at amount of labeled analyte it displaces from the antibody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99263" y="3276600"/>
            <a:ext cx="8039937" cy="2162175"/>
            <a:chOff x="799263" y="3276600"/>
            <a:chExt cx="8039937" cy="2162175"/>
          </a:xfrm>
        </p:grpSpPr>
        <p:grpSp>
          <p:nvGrpSpPr>
            <p:cNvPr id="5" name="Group 4"/>
            <p:cNvGrpSpPr/>
            <p:nvPr/>
          </p:nvGrpSpPr>
          <p:grpSpPr>
            <a:xfrm>
              <a:off x="1000125" y="3276600"/>
              <a:ext cx="7839075" cy="2133600"/>
              <a:chOff x="1295400" y="3868892"/>
              <a:chExt cx="7839075" cy="2133600"/>
            </a:xfrm>
          </p:grpSpPr>
          <p:pic>
            <p:nvPicPr>
              <p:cNvPr id="12290" name="Picture 2" descr="https://upload.wikimedia.org/wikipedia/commons/9/90/Competitive_homogeneous_immunoassay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458" b="54663"/>
              <a:stretch/>
            </p:blipFill>
            <p:spPr bwMode="auto">
              <a:xfrm>
                <a:off x="1295400" y="3962400"/>
                <a:ext cx="2705100" cy="2003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92" name="Picture 4" descr="https://upload.wikimedia.org/wikipedia/commons/9/90/Competitive_homogeneous_immunoassay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724"/>
              <a:stretch/>
            </p:blipFill>
            <p:spPr bwMode="auto">
              <a:xfrm>
                <a:off x="5972175" y="3868892"/>
                <a:ext cx="3162300" cy="2133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ight Arrow 3"/>
              <p:cNvSpPr/>
              <p:nvPr/>
            </p:nvSpPr>
            <p:spPr>
              <a:xfrm>
                <a:off x="4343400" y="5257800"/>
                <a:ext cx="990600" cy="152400"/>
              </a:xfrm>
              <a:prstGeom prst="right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99263" y="3305175"/>
              <a:ext cx="9877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Unlabeled </a:t>
              </a:r>
            </a:p>
            <a:p>
              <a:pPr algn="ctr"/>
              <a:r>
                <a:rPr lang="en-US" sz="1400" b="1" dirty="0" smtClean="0"/>
                <a:t>antigen</a:t>
              </a:r>
              <a:endParaRPr lang="en-US" sz="1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84995" y="4915555"/>
              <a:ext cx="20533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Unlabeled  antigen </a:t>
              </a:r>
            </a:p>
            <a:p>
              <a:pPr algn="ctr"/>
              <a:r>
                <a:rPr lang="en-US" sz="1400" b="1" dirty="0" smtClean="0"/>
                <a:t>displaces labeled antigen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22478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990599"/>
            <a:ext cx="876617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i="1" dirty="0" smtClean="0">
                <a:solidFill>
                  <a:schemeClr val="tx2"/>
                </a:solidFill>
              </a:rPr>
              <a:t>Competitive binding immunoassays</a:t>
            </a:r>
            <a:endParaRPr lang="en-US" altLang="en-US" b="0" i="1" dirty="0">
              <a:solidFill>
                <a:schemeClr val="tx2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/>
            </a:pPr>
            <a:r>
              <a:rPr lang="en-US" altLang="en-US" sz="1600" b="0" dirty="0" smtClean="0"/>
              <a:t>Quantitative method based on competition between analyte in sample and a </a:t>
            </a:r>
            <a:r>
              <a:rPr lang="en-US" altLang="en-US" sz="1600" u="sng" dirty="0" smtClean="0"/>
              <a:t>fixed</a:t>
            </a:r>
            <a:r>
              <a:rPr lang="en-US" altLang="en-US" sz="1600" b="0" dirty="0" smtClean="0"/>
              <a:t> amount of labeled analyte for a </a:t>
            </a:r>
            <a:r>
              <a:rPr lang="en-US" altLang="en-US" sz="1600" u="sng" dirty="0" smtClean="0"/>
              <a:t>limited</a:t>
            </a:r>
            <a:r>
              <a:rPr lang="en-US" altLang="en-US" sz="1600" b="0" dirty="0" smtClean="0"/>
              <a:t> number of antibody binding sites (</a:t>
            </a:r>
            <a:r>
              <a:rPr lang="en-US" altLang="en-US" sz="1600" b="0" i="1" dirty="0" smtClean="0">
                <a:solidFill>
                  <a:srgbClr val="C00000"/>
                </a:solidFill>
              </a:rPr>
              <a:t>equilibrium method</a:t>
            </a:r>
            <a:r>
              <a:rPr lang="en-US" altLang="en-US" sz="1600" b="0" dirty="0" smtClean="0"/>
              <a:t>)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A typical calibration curve for the assay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"/>
          <a:stretch/>
        </p:blipFill>
        <p:spPr>
          <a:xfrm>
            <a:off x="247650" y="3219449"/>
            <a:ext cx="3276600" cy="2964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/>
          <a:stretch/>
        </p:blipFill>
        <p:spPr>
          <a:xfrm>
            <a:off x="5457575" y="3437713"/>
            <a:ext cx="3686425" cy="245559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048125" y="4665508"/>
            <a:ext cx="990600" cy="1524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11040" y="4142288"/>
            <a:ext cx="921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Linear </a:t>
            </a:r>
          </a:p>
          <a:p>
            <a:pPr algn="ctr"/>
            <a:r>
              <a:rPr lang="en-US" sz="1400" b="1" dirty="0" smtClean="0"/>
              <a:t>transform</a:t>
            </a:r>
            <a:endParaRPr lang="en-US" sz="1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99" y="4876800"/>
            <a:ext cx="1476375" cy="828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3200" y="5410200"/>
            <a:ext cx="21028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Ln(antigen concentration)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9104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990599"/>
            <a:ext cx="8766175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i="1" dirty="0" smtClean="0">
                <a:solidFill>
                  <a:schemeClr val="tx2"/>
                </a:solidFill>
              </a:rPr>
              <a:t>Introduction</a:t>
            </a:r>
            <a:endParaRPr lang="en-US" altLang="en-US" b="0" i="1" dirty="0">
              <a:solidFill>
                <a:schemeClr val="tx2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/>
            </a:pPr>
            <a:r>
              <a:rPr lang="en-US" altLang="en-US" sz="1600" b="0" dirty="0" smtClean="0"/>
              <a:t>Definition of an immunoassay: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An </a:t>
            </a:r>
            <a:r>
              <a:rPr lang="en-US" altLang="en-US" sz="1600" b="0" i="1" dirty="0" smtClean="0">
                <a:solidFill>
                  <a:srgbClr val="002060"/>
                </a:solidFill>
              </a:rPr>
              <a:t>immunoassay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 is an analytical technique which uses naturally occurring reagents known as antibodies for the selective determination of sample components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Immunoassays are commonly used in a wide variety of areas, especially in biochemistry and clinical chemistry</a:t>
            </a: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/>
            </a:pPr>
            <a:r>
              <a:rPr lang="en-US" altLang="en-US" sz="1600" b="0" dirty="0" smtClean="0"/>
              <a:t>Examples of the application of immunoassay include: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Drug testing</a:t>
            </a: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Hormone testing (insulin in diabetic patients)</a:t>
            </a: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Bacterial or viral testing (AIDS, hepatitis)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Environmental testing (herbicides, pesticides)</a:t>
            </a:r>
            <a:endParaRPr lang="en-US" altLang="en-US" sz="1600" b="0" dirty="0"/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/>
            </a:pPr>
            <a:r>
              <a:rPr lang="en-US" altLang="en-US" sz="1600" b="0" dirty="0" smtClean="0"/>
              <a:t>Advantages of immunoassays are: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Inexpensive to perform</a:t>
            </a: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Highly selective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Low limits of detection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Can have high-throughput. Often done in batch mode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Applicable to the determination of a wide-range of compounds</a:t>
            </a:r>
            <a:endParaRPr lang="en-US" altLang="en-US" sz="16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990599"/>
            <a:ext cx="87661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i="1" dirty="0">
                <a:solidFill>
                  <a:schemeClr val="tx2"/>
                </a:solidFill>
              </a:rPr>
              <a:t>Competitive binding immunoassays</a:t>
            </a: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 startAt="2"/>
            </a:pPr>
            <a:r>
              <a:rPr lang="en-US" altLang="en-US" b="0" dirty="0" smtClean="0"/>
              <a:t>Advantages of competitive binding immunoassay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Can be used with any type of analyte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Good limit of detection</a:t>
            </a:r>
          </a:p>
          <a:p>
            <a:pPr marL="2062163" lvl="5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−"/>
            </a:pPr>
            <a:r>
              <a:rPr lang="en-US" altLang="en-US" sz="1400" b="0" dirty="0" smtClean="0">
                <a:solidFill>
                  <a:srgbClr val="C00000"/>
                </a:solidFill>
              </a:rPr>
              <a:t>Theoretical limit: 1/</a:t>
            </a:r>
            <a:r>
              <a:rPr lang="en-US" altLang="en-US" sz="1400" b="0" i="1" dirty="0" smtClean="0">
                <a:solidFill>
                  <a:srgbClr val="C00000"/>
                </a:solidFill>
              </a:rPr>
              <a:t>K</a:t>
            </a:r>
            <a:r>
              <a:rPr lang="en-US" altLang="en-US" sz="1400" b="0" i="1" baseline="-25000" dirty="0" smtClean="0">
                <a:solidFill>
                  <a:srgbClr val="C00000"/>
                </a:solidFill>
              </a:rPr>
              <a:t>a</a:t>
            </a:r>
            <a:r>
              <a:rPr lang="en-US" altLang="en-US" sz="1400" b="0" dirty="0" smtClean="0">
                <a:solidFill>
                  <a:srgbClr val="C00000"/>
                </a:solidFill>
              </a:rPr>
              <a:t> or 10</a:t>
            </a:r>
            <a:r>
              <a:rPr lang="en-US" altLang="en-US" sz="1400" b="0" baseline="30000" dirty="0" smtClean="0">
                <a:solidFill>
                  <a:srgbClr val="C00000"/>
                </a:solidFill>
              </a:rPr>
              <a:t>-6</a:t>
            </a:r>
            <a:r>
              <a:rPr lang="en-US" altLang="en-US" sz="1400" b="0" dirty="0" smtClean="0">
                <a:solidFill>
                  <a:srgbClr val="C00000"/>
                </a:solidFill>
              </a:rPr>
              <a:t> to 10</a:t>
            </a:r>
            <a:r>
              <a:rPr lang="en-US" altLang="en-US" sz="1400" b="0" baseline="30000" dirty="0" smtClean="0">
                <a:solidFill>
                  <a:srgbClr val="C00000"/>
                </a:solidFill>
              </a:rPr>
              <a:t>-10</a:t>
            </a:r>
            <a:r>
              <a:rPr lang="en-US" altLang="en-US" sz="1400" b="0" dirty="0" smtClean="0">
                <a:solidFill>
                  <a:srgbClr val="C00000"/>
                </a:solidFill>
              </a:rPr>
              <a:t> M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Few interference from other compounds in sample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>
              <a:solidFill>
                <a:srgbClr val="002060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 startAt="2"/>
            </a:pPr>
            <a:r>
              <a:rPr lang="en-US" altLang="en-US" b="0" dirty="0" smtClean="0"/>
              <a:t>Disadvantages </a:t>
            </a:r>
            <a:r>
              <a:rPr lang="en-US" altLang="en-US" b="0" dirty="0"/>
              <a:t>of competitive binding immunoassay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Some skill required to obtain optimum conditions for assay</a:t>
            </a: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Long incubation times (hours-days)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Limit of detection ultimately controlled by quality of antibody</a:t>
            </a:r>
          </a:p>
          <a:p>
            <a:pPr marL="2062163" lvl="5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−"/>
            </a:pPr>
            <a:r>
              <a:rPr lang="en-US" altLang="en-US" sz="1400" b="0" dirty="0" smtClean="0">
                <a:solidFill>
                  <a:srgbClr val="C00000"/>
                </a:solidFill>
              </a:rPr>
              <a:t>Antibody binding strength (</a:t>
            </a:r>
            <a:r>
              <a:rPr lang="en-US" altLang="en-US" sz="1400" b="0" i="1" dirty="0" smtClean="0">
                <a:solidFill>
                  <a:srgbClr val="C00000"/>
                </a:solidFill>
              </a:rPr>
              <a:t>K</a:t>
            </a:r>
            <a:r>
              <a:rPr lang="en-US" altLang="en-US" sz="1400" b="0" i="1" baseline="-25000" dirty="0" smtClean="0">
                <a:solidFill>
                  <a:srgbClr val="C00000"/>
                </a:solidFill>
              </a:rPr>
              <a:t>a</a:t>
            </a:r>
            <a:r>
              <a:rPr lang="en-US" altLang="en-US" sz="1400" b="0" dirty="0" smtClean="0">
                <a:solidFill>
                  <a:srgbClr val="C00000"/>
                </a:solidFill>
              </a:rPr>
              <a:t>)</a:t>
            </a:r>
          </a:p>
          <a:p>
            <a:pPr marL="2062163" lvl="5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−"/>
            </a:pPr>
            <a:r>
              <a:rPr lang="en-US" altLang="en-US" sz="1400" b="0" dirty="0" smtClean="0">
                <a:solidFill>
                  <a:srgbClr val="C00000"/>
                </a:solidFill>
              </a:rPr>
              <a:t>Detection limit varies between different antibody preparations</a:t>
            </a:r>
            <a:endParaRPr lang="en-US" altLang="en-US" sz="1400" b="0" dirty="0">
              <a:solidFill>
                <a:srgbClr val="C0000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Usually manual method</a:t>
            </a: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89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990599"/>
            <a:ext cx="876617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i="1" dirty="0" smtClean="0">
                <a:solidFill>
                  <a:schemeClr val="tx2"/>
                </a:solidFill>
              </a:rPr>
              <a:t>Sandwich immunoassays</a:t>
            </a:r>
            <a:endParaRPr lang="en-US" altLang="en-US" b="0" i="1" dirty="0">
              <a:solidFill>
                <a:schemeClr val="tx2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/>
            </a:pPr>
            <a:r>
              <a:rPr lang="en-US" altLang="en-US" sz="1600" b="0" dirty="0" smtClean="0"/>
              <a:t>Quantitative method based on use of two antibodies to detect analyte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First antibody extracts analyte from sample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Second antibody (containing chemical label) identifies presence of analyte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 smtClean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 smtClean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 smtClean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 smtClean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 smtClean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This type of assay measures the amount of analyte in the sample by looking at the amount of labeled antibody that binds to analyte on the solid support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340214" y="2433934"/>
            <a:ext cx="4542946" cy="2957185"/>
            <a:chOff x="2030034" y="2433934"/>
            <a:chExt cx="4542946" cy="2957185"/>
          </a:xfrm>
        </p:grpSpPr>
        <p:grpSp>
          <p:nvGrpSpPr>
            <p:cNvPr id="8" name="Group 7"/>
            <p:cNvGrpSpPr/>
            <p:nvPr/>
          </p:nvGrpSpPr>
          <p:grpSpPr>
            <a:xfrm>
              <a:off x="2689051" y="2433934"/>
              <a:ext cx="3883929" cy="2957185"/>
              <a:chOff x="2118408" y="2743200"/>
              <a:chExt cx="3883929" cy="2957185"/>
            </a:xfrm>
          </p:grpSpPr>
          <p:pic>
            <p:nvPicPr>
              <p:cNvPr id="14338" name="Picture 2" descr="https://upload.wikimedia.org/wikipedia/commons/7/77/Sandwich_Immunoassay%2C_ELISA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1037" y="2743200"/>
                <a:ext cx="2781300" cy="22479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18408" y="3358544"/>
                <a:ext cx="11031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Unlabeled </a:t>
                </a:r>
              </a:p>
              <a:p>
                <a:pPr algn="ctr"/>
                <a:r>
                  <a:rPr lang="en-US" sz="1600" b="1" dirty="0" smtClean="0"/>
                  <a:t>antigen</a:t>
                </a:r>
                <a:endParaRPr lang="en-US" sz="1600" b="1" dirty="0"/>
              </a:p>
            </p:txBody>
          </p:sp>
          <p:cxnSp>
            <p:nvCxnSpPr>
              <p:cNvPr id="5" name="Straight Arrow Connector 4"/>
              <p:cNvCxnSpPr>
                <a:stCxn id="14" idx="3"/>
              </p:cNvCxnSpPr>
              <p:nvPr/>
            </p:nvCxnSpPr>
            <p:spPr>
              <a:xfrm>
                <a:off x="3221595" y="3650932"/>
                <a:ext cx="559830" cy="44990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3381943" y="5177165"/>
                <a:ext cx="19950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antigen  “sandwiched”</a:t>
                </a:r>
              </a:p>
              <a:p>
                <a:pPr algn="ctr"/>
                <a:r>
                  <a:rPr lang="en-US" sz="1400" b="1" dirty="0"/>
                  <a:t>b</a:t>
                </a:r>
                <a:r>
                  <a:rPr lang="en-US" sz="1400" b="1" dirty="0" smtClean="0"/>
                  <a:t>etween two antibodies</a:t>
                </a:r>
                <a:endParaRPr lang="en-US" sz="1400" b="1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030034" y="4289523"/>
              <a:ext cx="8531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Solid</a:t>
              </a:r>
            </a:p>
            <a:p>
              <a:pPr algn="ctr"/>
              <a:r>
                <a:rPr lang="en-US" sz="1600" b="1" dirty="0" smtClean="0"/>
                <a:t>support</a:t>
              </a:r>
              <a:endParaRPr lang="en-US" sz="1600" b="1" dirty="0"/>
            </a:p>
          </p:txBody>
        </p:sp>
        <p:cxnSp>
          <p:nvCxnSpPr>
            <p:cNvPr id="17" name="Straight Arrow Connector 16"/>
            <p:cNvCxnSpPr>
              <a:stCxn id="16" idx="3"/>
            </p:cNvCxnSpPr>
            <p:nvPr/>
          </p:nvCxnSpPr>
          <p:spPr>
            <a:xfrm>
              <a:off x="2883153" y="4581911"/>
              <a:ext cx="100304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1005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990599"/>
            <a:ext cx="876617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i="1" dirty="0" smtClean="0">
                <a:solidFill>
                  <a:schemeClr val="tx2"/>
                </a:solidFill>
              </a:rPr>
              <a:t>Sandwich immunoassays</a:t>
            </a:r>
            <a:endParaRPr lang="en-US" altLang="en-US" b="0" i="1" dirty="0">
              <a:solidFill>
                <a:schemeClr val="tx2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/>
            </a:pPr>
            <a:r>
              <a:rPr lang="en-US" altLang="en-US" sz="1600" b="0" dirty="0" smtClean="0"/>
              <a:t>Quantitative method based on use of two antibodies to detect analyte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A typical calibration curve for the assay</a:t>
            </a:r>
          </a:p>
        </p:txBody>
      </p:sp>
      <p:pic>
        <p:nvPicPr>
          <p:cNvPr id="17410" name="Picture 2" descr="http://a.abcam.com/ps/products/137/ab137980/Images/ab137980-202501-137980hu-I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7150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86200" y="5867400"/>
            <a:ext cx="33822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Concentration of Analyte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420520" y="3896022"/>
            <a:ext cx="140647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Response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2176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990599"/>
            <a:ext cx="8766175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i="1" dirty="0">
                <a:solidFill>
                  <a:schemeClr val="tx2"/>
                </a:solidFill>
              </a:rPr>
              <a:t>Sandwich immunoassays</a:t>
            </a: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 startAt="2"/>
            </a:pPr>
            <a:r>
              <a:rPr lang="en-US" altLang="en-US" b="0" dirty="0" smtClean="0"/>
              <a:t>Advantages of sandwich immunoassay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Linear calibration curve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Lower limits of detection possible than with competitive binding immunoassay</a:t>
            </a:r>
          </a:p>
          <a:p>
            <a:pPr marL="2062163" lvl="5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−"/>
            </a:pPr>
            <a:r>
              <a:rPr lang="en-US" altLang="en-US" sz="1400" b="0" dirty="0" smtClean="0">
                <a:solidFill>
                  <a:srgbClr val="C00000"/>
                </a:solidFill>
              </a:rPr>
              <a:t>&lt; 10</a:t>
            </a:r>
            <a:r>
              <a:rPr lang="en-US" altLang="en-US" sz="1400" b="0" baseline="30000" dirty="0" smtClean="0">
                <a:solidFill>
                  <a:srgbClr val="C00000"/>
                </a:solidFill>
              </a:rPr>
              <a:t>-12</a:t>
            </a:r>
            <a:r>
              <a:rPr lang="en-US" altLang="en-US" sz="1400" b="0" dirty="0" smtClean="0">
                <a:solidFill>
                  <a:srgbClr val="C00000"/>
                </a:solidFill>
              </a:rPr>
              <a:t> M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Greater selectivity than competitive binding assay</a:t>
            </a:r>
          </a:p>
          <a:p>
            <a:pPr marL="2062163" lvl="5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−"/>
            </a:pPr>
            <a:r>
              <a:rPr lang="en-US" altLang="en-US" sz="1400" b="0" dirty="0" smtClean="0">
                <a:solidFill>
                  <a:srgbClr val="C00000"/>
                </a:solidFill>
              </a:rPr>
              <a:t>Two antibodies instead of one are used to recognize analyte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Shorter incubation times than competitive binding assay (hours vs. days)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Less susceptible to variations in quality of antibody preparation then competitive binding assay</a:t>
            </a: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>
              <a:solidFill>
                <a:srgbClr val="002060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 startAt="2"/>
            </a:pPr>
            <a:r>
              <a:rPr lang="en-US" altLang="en-US" b="0" dirty="0" smtClean="0"/>
              <a:t>Disadvantages </a:t>
            </a:r>
            <a:r>
              <a:rPr lang="en-US" altLang="en-US" b="0" dirty="0"/>
              <a:t>of competitive binding immunoassay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Only useful for large analytes</a:t>
            </a:r>
            <a:endParaRPr lang="en-US" altLang="en-US" sz="1600" b="0" dirty="0">
              <a:solidFill>
                <a:srgbClr val="002060"/>
              </a:solidFill>
            </a:endParaRPr>
          </a:p>
          <a:p>
            <a:pPr marL="2062163" lvl="5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−"/>
            </a:pPr>
            <a:r>
              <a:rPr lang="en-US" altLang="en-US" sz="1400" b="0" dirty="0" smtClean="0">
                <a:solidFill>
                  <a:srgbClr val="C00000"/>
                </a:solidFill>
              </a:rPr>
              <a:t>1000 to 2000 MW</a:t>
            </a:r>
          </a:p>
          <a:p>
            <a:pPr marL="2062163" lvl="5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−"/>
            </a:pPr>
            <a:r>
              <a:rPr lang="en-US" altLang="en-US" sz="1400" b="0" dirty="0" smtClean="0">
                <a:solidFill>
                  <a:srgbClr val="C00000"/>
                </a:solidFill>
              </a:rPr>
              <a:t>Requires enough room on molecule to bind two antibodies simultaneously</a:t>
            </a:r>
            <a:endParaRPr lang="en-US" altLang="en-US" sz="1400" b="0" dirty="0">
              <a:solidFill>
                <a:srgbClr val="C0000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Requires multiple antibodies per analyte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Usually manual method</a:t>
            </a: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03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990599"/>
            <a:ext cx="876617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i="1" dirty="0" smtClean="0">
                <a:solidFill>
                  <a:schemeClr val="tx2"/>
                </a:solidFill>
              </a:rPr>
              <a:t>Labels for Immunoassays</a:t>
            </a:r>
            <a:endParaRPr lang="en-US" altLang="en-US" sz="2000" b="0" i="1" dirty="0">
              <a:solidFill>
                <a:schemeClr val="tx2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/>
            </a:pPr>
            <a:r>
              <a:rPr lang="en-US" altLang="en-US" b="0" dirty="0" smtClean="0"/>
              <a:t>The selectivity of a competitive binding assay depends on the specificity of the antibody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The use of a chemical label is also required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Several types of chemical labels have been used in immunoassays</a:t>
            </a:r>
            <a:endParaRPr lang="en-US" altLang="en-US" sz="1600" b="0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218084"/>
              </p:ext>
            </p:extLst>
          </p:nvPr>
        </p:nvGraphicFramePr>
        <p:xfrm>
          <a:off x="762000" y="3124200"/>
          <a:ext cx="7924800" cy="332740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981200"/>
                <a:gridCol w="1981200"/>
                <a:gridCol w="24384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Label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Measurement Principal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Limit of Detection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Radiolabels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</a:t>
                      </a:r>
                      <a:r>
                        <a:rPr lang="en-US" sz="1600" baseline="30000" dirty="0" smtClean="0"/>
                        <a:t>125</a:t>
                      </a:r>
                      <a:endParaRPr lang="en-US" sz="16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Radioactive delay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r>
                        <a:rPr lang="en-US" sz="1600" baseline="30000" dirty="0" smtClean="0"/>
                        <a:t>-13</a:t>
                      </a:r>
                      <a:r>
                        <a:rPr lang="en-US" sz="1600" dirty="0" smtClean="0"/>
                        <a:t> M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Fluorescent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Fluorescein,</a:t>
                      </a:r>
                    </a:p>
                    <a:p>
                      <a:pPr algn="ctr"/>
                      <a:r>
                        <a:rPr lang="en-US" sz="1600" dirty="0" smtClean="0"/>
                        <a:t>Rhodamine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Fluorescence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</a:t>
                      </a:r>
                      <a:r>
                        <a:rPr lang="en-US" sz="1600" baseline="30000" dirty="0" smtClean="0"/>
                        <a:t>-10</a:t>
                      </a:r>
                      <a:r>
                        <a:rPr lang="en-US" sz="1600" dirty="0" smtClean="0"/>
                        <a:t> M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Rare earth chelates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Time-resolved fluorescence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</a:t>
                      </a:r>
                      <a:r>
                        <a:rPr lang="en-US" sz="1600" baseline="30000" dirty="0" smtClean="0"/>
                        <a:t>-13</a:t>
                      </a:r>
                      <a:r>
                        <a:rPr lang="en-US" sz="1600" dirty="0" smtClean="0"/>
                        <a:t> M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Enzymatic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Horse radish peroxidase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Formation of colored product by</a:t>
                      </a:r>
                      <a:r>
                        <a:rPr lang="en-US" sz="1600" baseline="0" dirty="0" smtClean="0"/>
                        <a:t> enzyme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</a:t>
                      </a:r>
                      <a:r>
                        <a:rPr lang="en-US" sz="1600" baseline="30000" dirty="0" smtClean="0"/>
                        <a:t>-11</a:t>
                      </a:r>
                      <a:r>
                        <a:rPr lang="en-US" sz="1600" dirty="0" smtClean="0"/>
                        <a:t> M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Chemiluminescent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Acridinium esters, luminol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Light production by chemical reaction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</a:t>
                      </a:r>
                      <a:r>
                        <a:rPr lang="en-US" sz="1600" baseline="30000" dirty="0" smtClean="0"/>
                        <a:t>-13</a:t>
                      </a:r>
                      <a:r>
                        <a:rPr lang="en-US" sz="1600" dirty="0" smtClean="0"/>
                        <a:t> M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676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962025"/>
            <a:ext cx="80772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u="sng" dirty="0">
                <a:solidFill>
                  <a:srgbClr val="000000"/>
                </a:solidFill>
                <a:latin typeface="Times New Roman" pitchFamily="18" charset="0"/>
              </a:rPr>
              <a:t>Learning Objectives:</a:t>
            </a:r>
            <a:endParaRPr lang="en-US" alt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endParaRPr lang="en-US" alt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Times New Roman" pitchFamily="18" charset="0"/>
              </a:rPr>
              <a:t>The student should be familiar with the 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general definitions and advantages of “immunoassays” </a:t>
            </a:r>
            <a:r>
              <a:rPr lang="en-US" altLang="en-US" sz="1600" dirty="0">
                <a:solidFill>
                  <a:schemeClr val="tx1"/>
                </a:solidFill>
                <a:latin typeface="Times New Roman" pitchFamily="18" charset="0"/>
              </a:rPr>
              <a:t>and some examples of the application of this field.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Times New Roman" pitchFamily="18" charset="0"/>
              </a:rPr>
              <a:t>The student should be 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familiar with important features, structure and the production of antibodies and the intrinsic value to immunoassays.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The student should be familiar with the  differences between monoclonal and polyclonal antibodies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altLang="en-US" sz="1600" dirty="0" smtClean="0">
                <a:latin typeface="Times New Roman" pitchFamily="18" charset="0"/>
              </a:rPr>
              <a:t>The student should be familiar with the details of the antibody-antigen binding interaction</a:t>
            </a:r>
            <a:endParaRPr lang="en-US" altLang="en-US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Times New Roman" pitchFamily="18" charset="0"/>
              </a:rPr>
              <a:t>The student should be 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familiar with the different types of immunoassays, be able to describe how the assays function, and understand their advantages and disadvantages:</a:t>
            </a:r>
            <a:endParaRPr lang="en-US" altLang="en-US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en-US" sz="14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1400" dirty="0" smtClean="0">
                <a:solidFill>
                  <a:srgbClr val="C00000"/>
                </a:solidFill>
                <a:latin typeface="Times New Roman" pitchFamily="18" charset="0"/>
              </a:rPr>
              <a:t>               Precipitation-based immunoassay     Competitive </a:t>
            </a:r>
            <a:r>
              <a:rPr lang="en-US" altLang="en-US" sz="1400" dirty="0">
                <a:solidFill>
                  <a:srgbClr val="C00000"/>
                </a:solidFill>
                <a:latin typeface="Times New Roman" pitchFamily="18" charset="0"/>
              </a:rPr>
              <a:t>binding </a:t>
            </a:r>
            <a:r>
              <a:rPr lang="en-US" altLang="en-US" sz="1400" dirty="0" smtClean="0">
                <a:solidFill>
                  <a:srgbClr val="C00000"/>
                </a:solidFill>
                <a:latin typeface="Times New Roman" pitchFamily="18" charset="0"/>
              </a:rPr>
              <a:t>immunoassay      Sandwich immunoassay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1400" dirty="0">
                <a:solidFill>
                  <a:srgbClr val="C00000"/>
                </a:solidFill>
                <a:latin typeface="Times New Roman" pitchFamily="18" charset="0"/>
              </a:rPr>
              <a:t>                Ouchterlony </a:t>
            </a:r>
            <a:r>
              <a:rPr lang="en-US" altLang="en-US" sz="1400" dirty="0" smtClean="0">
                <a:solidFill>
                  <a:srgbClr val="C00000"/>
                </a:solidFill>
                <a:latin typeface="Times New Roman" pitchFamily="18" charset="0"/>
              </a:rPr>
              <a:t>assay                              Radial </a:t>
            </a:r>
            <a:r>
              <a:rPr lang="en-US" altLang="en-US" sz="1400" dirty="0">
                <a:solidFill>
                  <a:srgbClr val="C00000"/>
                </a:solidFill>
                <a:latin typeface="Times New Roman" pitchFamily="18" charset="0"/>
              </a:rPr>
              <a:t>Immunodiffusion </a:t>
            </a:r>
            <a:r>
              <a:rPr lang="en-US" altLang="en-US" sz="1400" dirty="0" smtClean="0">
                <a:solidFill>
                  <a:srgbClr val="C00000"/>
                </a:solidFill>
                <a:latin typeface="Times New Roman" pitchFamily="18" charset="0"/>
              </a:rPr>
              <a:t>assay </a:t>
            </a:r>
            <a:endParaRPr lang="en-US" altLang="en-US" sz="1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>
              <a:spcAft>
                <a:spcPts val="1200"/>
              </a:spcAft>
              <a:buFontTx/>
              <a:buAutoNum type="arabicPeriod" startAt="4"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The student should be familiar with the different labels for immunoassays, including how the label is measured and the limit of detection:</a:t>
            </a:r>
            <a:endParaRPr lang="en-US" altLang="en-US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en-US" sz="1400" dirty="0">
                <a:solidFill>
                  <a:srgbClr val="C00000"/>
                </a:solidFill>
                <a:latin typeface="Times New Roman" pitchFamily="18" charset="0"/>
              </a:rPr>
              <a:t>	</a:t>
            </a:r>
            <a:r>
              <a:rPr lang="en-US" altLang="en-US" sz="1400" dirty="0" smtClean="0">
                <a:solidFill>
                  <a:srgbClr val="C00000"/>
                </a:solidFill>
                <a:latin typeface="Times New Roman" pitchFamily="18" charset="0"/>
              </a:rPr>
              <a:t>Radiolabels</a:t>
            </a:r>
            <a:r>
              <a:rPr lang="en-US" altLang="en-US" sz="1400" dirty="0">
                <a:solidFill>
                  <a:srgbClr val="C00000"/>
                </a:solidFill>
                <a:latin typeface="Times New Roman" pitchFamily="18" charset="0"/>
              </a:rPr>
              <a:t>		</a:t>
            </a:r>
            <a:r>
              <a:rPr lang="en-US" altLang="en-US" sz="1400" dirty="0" smtClean="0">
                <a:solidFill>
                  <a:srgbClr val="C00000"/>
                </a:solidFill>
                <a:latin typeface="Times New Roman" pitchFamily="18" charset="0"/>
              </a:rPr>
              <a:t>Fluorescent</a:t>
            </a:r>
            <a:r>
              <a:rPr lang="en-US" altLang="en-US" sz="1400" dirty="0">
                <a:solidFill>
                  <a:srgbClr val="C00000"/>
                </a:solidFill>
                <a:latin typeface="Times New Roman" pitchFamily="18" charset="0"/>
              </a:rPr>
              <a:t>	        </a:t>
            </a:r>
            <a:r>
              <a:rPr lang="en-US" altLang="en-US" sz="1400" dirty="0" smtClean="0">
                <a:solidFill>
                  <a:srgbClr val="C00000"/>
                </a:solidFill>
                <a:latin typeface="Times New Roman" pitchFamily="18" charset="0"/>
              </a:rPr>
              <a:t>      Enzymatic               Chemiluminescent</a:t>
            </a:r>
            <a:endParaRPr lang="en-US" altLang="en-US" sz="1400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Times New Roman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47281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990599"/>
            <a:ext cx="876617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i="1" dirty="0" smtClean="0">
                <a:solidFill>
                  <a:schemeClr val="tx2"/>
                </a:solidFill>
              </a:rPr>
              <a:t>Antibodies</a:t>
            </a:r>
            <a:endParaRPr lang="en-US" altLang="en-US" b="0" i="1" dirty="0">
              <a:solidFill>
                <a:schemeClr val="tx2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/>
            </a:pPr>
            <a:r>
              <a:rPr lang="en-US" altLang="en-US" sz="1600" b="0" dirty="0" smtClean="0"/>
              <a:t>Definition of an antibody: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An </a:t>
            </a:r>
            <a:r>
              <a:rPr lang="en-US" altLang="en-US" sz="1600" b="0" i="1" dirty="0" smtClean="0">
                <a:solidFill>
                  <a:srgbClr val="002060"/>
                </a:solidFill>
              </a:rPr>
              <a:t>antibody (Ab), 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or</a:t>
            </a:r>
            <a:r>
              <a:rPr lang="en-US" altLang="en-US" sz="1600" b="0" i="1" dirty="0" smtClean="0">
                <a:solidFill>
                  <a:srgbClr val="002060"/>
                </a:solidFill>
              </a:rPr>
              <a:t> immunoglobulin (Ig), 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is a member of a family of glycoproteins that make up part of the body’s immune system. </a:t>
            </a: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/>
            </a:pPr>
            <a:r>
              <a:rPr lang="en-US" altLang="en-US" sz="1600" b="0" dirty="0" smtClean="0"/>
              <a:t>Basic structure of an antibody: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776" y="2743200"/>
            <a:ext cx="4820570" cy="326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937" y="6087649"/>
            <a:ext cx="853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above antibody consists of four polypeptides-two identical heavy chains (H) and two identical light chains (L) connected by disulfide bonds. These are arranged in a “Y”-shaped structure ending with two identical sites that recognize and bind a given foreign agent or antigen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7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63" y="2524644"/>
            <a:ext cx="4106596" cy="373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3" y="2895600"/>
            <a:ext cx="4404667" cy="329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990599"/>
            <a:ext cx="8766175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i="1" dirty="0" smtClean="0">
                <a:solidFill>
                  <a:schemeClr val="tx2"/>
                </a:solidFill>
              </a:rPr>
              <a:t>Antibodies</a:t>
            </a:r>
            <a:endParaRPr lang="en-US" altLang="en-US" b="0" i="1" dirty="0">
              <a:solidFill>
                <a:schemeClr val="tx2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</a:pPr>
            <a:r>
              <a:rPr lang="en-US" altLang="en-US" sz="1600" b="0" dirty="0" smtClean="0"/>
              <a:t>II.	Basic structure of an antibody: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More realistic graphical representations of an antibody or Ig</a:t>
            </a:r>
            <a:endParaRPr lang="en-US" altLang="en-US" sz="1600" b="0" dirty="0">
              <a:solidFill>
                <a:srgbClr val="002060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/>
            </a:pPr>
            <a:endParaRPr lang="en-US" altLang="en-US" sz="1600" b="0" dirty="0" smtClean="0"/>
          </a:p>
        </p:txBody>
      </p:sp>
    </p:spTree>
    <p:extLst>
      <p:ext uri="{BB962C8B-B14F-4D97-AF65-F5344CB8AC3E}">
        <p14:creationId xmlns:p14="http://schemas.microsoft.com/office/powerpoint/2010/main" val="286857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990599"/>
            <a:ext cx="8766175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i="1" dirty="0" smtClean="0">
                <a:solidFill>
                  <a:schemeClr val="tx2"/>
                </a:solidFill>
              </a:rPr>
              <a:t>Introduction</a:t>
            </a:r>
            <a:endParaRPr lang="en-US" altLang="en-US" b="0" i="1" dirty="0">
              <a:solidFill>
                <a:schemeClr val="tx2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 startAt="4"/>
            </a:pPr>
            <a:r>
              <a:rPr lang="en-US" altLang="en-US" sz="1600" b="0" dirty="0" smtClean="0"/>
              <a:t>Antibody – Antigen Interactions: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The body contains between 10</a:t>
            </a:r>
            <a:r>
              <a:rPr lang="en-US" altLang="en-US" sz="1600" b="0" baseline="30000" dirty="0" smtClean="0">
                <a:solidFill>
                  <a:srgbClr val="002060"/>
                </a:solidFill>
              </a:rPr>
              <a:t>6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 and 10</a:t>
            </a:r>
            <a:r>
              <a:rPr lang="en-US" altLang="en-US" sz="1600" b="0" baseline="30000" dirty="0" smtClean="0">
                <a:solidFill>
                  <a:srgbClr val="002060"/>
                </a:solidFill>
              </a:rPr>
              <a:t>8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 types of antibodies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Each antibody has the ability to bind to a different foreign agent, or </a:t>
            </a:r>
            <a:r>
              <a:rPr lang="en-US" altLang="en-US" sz="1600" i="1" dirty="0" smtClean="0">
                <a:solidFill>
                  <a:srgbClr val="C00000"/>
                </a:solidFill>
              </a:rPr>
              <a:t>antigen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 (</a:t>
            </a:r>
            <a:r>
              <a:rPr lang="en-US" altLang="en-US" sz="1600" b="0" i="1" dirty="0" smtClean="0">
                <a:solidFill>
                  <a:srgbClr val="002060"/>
                </a:solidFill>
              </a:rPr>
              <a:t>Ag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)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The ability of an antibody to recognize and bind a given antigen depends on the structure of its binding site</a:t>
            </a:r>
          </a:p>
          <a:p>
            <a:pPr marL="2062163" lvl="5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−"/>
            </a:pPr>
            <a:r>
              <a:rPr lang="en-US" altLang="en-US" sz="1400" b="0" dirty="0" smtClean="0">
                <a:solidFill>
                  <a:srgbClr val="FF0000"/>
                </a:solidFill>
              </a:rPr>
              <a:t>Determined by the amino acid sequence of the antibody near the N-terminal ends of the heavy and light chains</a:t>
            </a:r>
            <a:endParaRPr lang="en-US" altLang="en-US" sz="1600" b="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7802" r="4148" b="5079"/>
          <a:stretch/>
        </p:blipFill>
        <p:spPr>
          <a:xfrm>
            <a:off x="3276600" y="3890672"/>
            <a:ext cx="3409726" cy="294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8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990599"/>
            <a:ext cx="8766175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i="1" dirty="0" smtClean="0">
                <a:solidFill>
                  <a:schemeClr val="tx2"/>
                </a:solidFill>
              </a:rPr>
              <a:t>Introduction</a:t>
            </a:r>
            <a:endParaRPr lang="en-US" altLang="en-US" b="0" i="1" dirty="0">
              <a:solidFill>
                <a:schemeClr val="tx2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 startAt="4"/>
            </a:pPr>
            <a:r>
              <a:rPr lang="en-US" altLang="en-US" sz="1600" b="0" dirty="0" smtClean="0"/>
              <a:t>Antibody – Antigen Interactions: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The general reaction between a single binding site on the antibody (Ab) and antigen (Ag) can be written as follows:</a:t>
            </a:r>
          </a:p>
          <a:p>
            <a:pPr marL="1143000" lvl="4" indent="0" eaLnBrk="1" hangingPunct="1">
              <a:spcAft>
                <a:spcPts val="600"/>
              </a:spcAft>
              <a:buClr>
                <a:srgbClr val="CC3300"/>
              </a:buClr>
              <a:buSzPct val="100000"/>
            </a:pPr>
            <a:endParaRPr lang="en-US" altLang="en-US" sz="1600" b="0" dirty="0" smtClean="0">
              <a:solidFill>
                <a:srgbClr val="002060"/>
              </a:solidFill>
            </a:endParaRPr>
          </a:p>
          <a:p>
            <a:pPr marL="1143000" lvl="4" indent="0" eaLnBrk="1" hangingPunct="1">
              <a:spcAft>
                <a:spcPts val="600"/>
              </a:spcAft>
              <a:buClr>
                <a:srgbClr val="CC3300"/>
              </a:buClr>
              <a:buSzPct val="100000"/>
            </a:pPr>
            <a:endParaRPr lang="en-US" altLang="en-US" sz="1600" b="0" dirty="0" smtClean="0">
              <a:solidFill>
                <a:srgbClr val="002060"/>
              </a:solidFill>
            </a:endParaRPr>
          </a:p>
          <a:p>
            <a:pPr marL="1143000" lvl="4" indent="0" eaLnBrk="1" hangingPunct="1">
              <a:spcAft>
                <a:spcPts val="600"/>
              </a:spcAft>
              <a:buClr>
                <a:srgbClr val="CC3300"/>
              </a:buClr>
              <a:buSzPct val="100000"/>
            </a:pPr>
            <a:endParaRPr lang="en-US" altLang="en-US" sz="1600" b="0" dirty="0">
              <a:solidFill>
                <a:srgbClr val="002060"/>
              </a:solidFill>
            </a:endParaRPr>
          </a:p>
          <a:p>
            <a:pPr marL="1143000" lvl="4" indent="0" eaLnBrk="1" hangingPunct="1">
              <a:spcAft>
                <a:spcPts val="600"/>
              </a:spcAft>
              <a:buClr>
                <a:srgbClr val="CC3300"/>
              </a:buClr>
              <a:buSzPct val="100000"/>
            </a:pPr>
            <a:endParaRPr lang="en-US" altLang="en-US" sz="1600" b="0" dirty="0" smtClean="0">
              <a:solidFill>
                <a:srgbClr val="002060"/>
              </a:solidFill>
            </a:endParaRPr>
          </a:p>
          <a:p>
            <a:pPr marL="1143000" lvl="4" indent="0" eaLnBrk="1" hangingPunct="1">
              <a:spcAft>
                <a:spcPts val="600"/>
              </a:spcAft>
              <a:buClr>
                <a:srgbClr val="CC3300"/>
              </a:buClr>
              <a:buSzPct val="100000"/>
            </a:pPr>
            <a:endParaRPr lang="en-US" altLang="en-US" sz="1600" b="0" dirty="0">
              <a:solidFill>
                <a:srgbClr val="002060"/>
              </a:solidFill>
            </a:endParaRPr>
          </a:p>
          <a:p>
            <a:pPr marL="2343150" lvl="6" indent="-285750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−"/>
            </a:pPr>
            <a:r>
              <a:rPr lang="en-US" altLang="en-US" sz="1400" b="0" dirty="0">
                <a:solidFill>
                  <a:srgbClr val="C00000"/>
                </a:solidFill>
              </a:rPr>
              <a:t>w</a:t>
            </a:r>
            <a:r>
              <a:rPr lang="en-US" altLang="en-US" sz="1400" b="0" dirty="0" smtClean="0">
                <a:solidFill>
                  <a:srgbClr val="C00000"/>
                </a:solidFill>
              </a:rPr>
              <a:t>here</a:t>
            </a:r>
            <a:r>
              <a:rPr lang="en-US" altLang="en-US" sz="14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1400" i="1" dirty="0" smtClean="0">
                <a:solidFill>
                  <a:srgbClr val="002060"/>
                </a:solidFill>
              </a:rPr>
              <a:t>K</a:t>
            </a:r>
            <a:r>
              <a:rPr lang="en-US" altLang="en-US" sz="1400" i="1" baseline="-25000" dirty="0" smtClean="0">
                <a:solidFill>
                  <a:srgbClr val="002060"/>
                </a:solidFill>
              </a:rPr>
              <a:t>a</a:t>
            </a:r>
            <a:r>
              <a:rPr lang="en-US" altLang="en-US" sz="14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1400" b="0" dirty="0" smtClean="0">
                <a:solidFill>
                  <a:srgbClr val="C00000"/>
                </a:solidFill>
              </a:rPr>
              <a:t>is the binding or association equilibrium constant</a:t>
            </a:r>
          </a:p>
          <a:p>
            <a:pPr marL="1143000" lvl="4" indent="0" eaLnBrk="1" hangingPunct="1">
              <a:spcAft>
                <a:spcPts val="600"/>
              </a:spcAft>
              <a:buClr>
                <a:srgbClr val="CC3300"/>
              </a:buClr>
              <a:buSzPct val="100000"/>
            </a:pPr>
            <a:endParaRPr lang="en-US" altLang="en-US" sz="1600" b="0" dirty="0" smtClean="0">
              <a:solidFill>
                <a:srgbClr val="002060"/>
              </a:solidFill>
            </a:endParaRPr>
          </a:p>
          <a:p>
            <a:pPr marL="1143000" lvl="4" indent="0" eaLnBrk="1" hangingPunct="1">
              <a:spcAft>
                <a:spcPts val="600"/>
              </a:spcAft>
              <a:buClr>
                <a:srgbClr val="CC3300"/>
              </a:buClr>
              <a:buSzPct val="100000"/>
            </a:pPr>
            <a:endParaRPr lang="en-US" altLang="en-US" sz="1600" b="0" dirty="0" smtClean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The value of </a:t>
            </a:r>
            <a:r>
              <a:rPr lang="en-US" altLang="en-US" sz="1600" b="0" i="1" dirty="0" smtClean="0">
                <a:solidFill>
                  <a:srgbClr val="002060"/>
                </a:solidFill>
              </a:rPr>
              <a:t>K</a:t>
            </a:r>
            <a:r>
              <a:rPr lang="en-US" altLang="en-US" sz="1600" b="0" i="1" baseline="-25000" dirty="0" smtClean="0">
                <a:solidFill>
                  <a:srgbClr val="002060"/>
                </a:solidFill>
              </a:rPr>
              <a:t>a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 is typically in the range of 10</a:t>
            </a:r>
            <a:r>
              <a:rPr lang="en-US" altLang="en-US" sz="1600" b="0" baseline="30000" dirty="0" smtClean="0">
                <a:solidFill>
                  <a:srgbClr val="002060"/>
                </a:solidFill>
              </a:rPr>
              <a:t>6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 to 10</a:t>
            </a:r>
            <a:r>
              <a:rPr lang="en-US" altLang="en-US" sz="1600" b="0" baseline="30000" dirty="0" smtClean="0">
                <a:solidFill>
                  <a:srgbClr val="002060"/>
                </a:solidFill>
              </a:rPr>
              <a:t>10 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M</a:t>
            </a:r>
            <a:r>
              <a:rPr lang="en-US" altLang="en-US" sz="1600" b="0" baseline="30000" dirty="0" smtClean="0">
                <a:solidFill>
                  <a:srgbClr val="002060"/>
                </a:solidFill>
              </a:rPr>
              <a:t>-1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The binding is very selective and only occurs between </a:t>
            </a:r>
            <a:r>
              <a:rPr lang="en-US" altLang="en-US" sz="1600" b="0" i="1" dirty="0" smtClean="0">
                <a:solidFill>
                  <a:srgbClr val="002060"/>
                </a:solidFill>
              </a:rPr>
              <a:t>Ab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 and </a:t>
            </a:r>
            <a:r>
              <a:rPr lang="en-US" altLang="en-US" sz="1600" b="0" i="1" dirty="0" smtClean="0">
                <a:solidFill>
                  <a:srgbClr val="002060"/>
                </a:solidFill>
              </a:rPr>
              <a:t>Ag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, or between </a:t>
            </a:r>
            <a:r>
              <a:rPr lang="en-US" altLang="en-US" sz="1600" b="0" i="1" dirty="0" smtClean="0">
                <a:solidFill>
                  <a:srgbClr val="002060"/>
                </a:solidFill>
              </a:rPr>
              <a:t>Ab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 and molecules similar to </a:t>
            </a:r>
            <a:r>
              <a:rPr lang="en-US" altLang="en-US" sz="1600" b="0" i="1" dirty="0" smtClean="0">
                <a:solidFill>
                  <a:srgbClr val="002060"/>
                </a:solidFill>
              </a:rPr>
              <a:t>Ag</a:t>
            </a:r>
            <a:r>
              <a:rPr lang="en-US" altLang="en-US" sz="1600" b="0" dirty="0" smtClean="0">
                <a:solidFill>
                  <a:srgbClr val="002060"/>
                </a:solidFill>
              </a:rPr>
              <a:t> in their three-dimensional structure.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81400" y="2920425"/>
            <a:ext cx="23615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</a:rPr>
              <a:t>Ab + Ag 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Arial" charset="0"/>
              </a:rPr>
              <a:t>↔</a:t>
            </a: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</a:rPr>
              <a:t>Ab-Ag</a:t>
            </a:r>
            <a:endParaRPr kumimoji="0" lang="en-US" altLang="en-US" sz="2000" b="0" i="0" u="none" strike="noStrike" kern="0" cap="none" spc="0" normalizeH="0" baseline="3000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9396" y="2711677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i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i="1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3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990599"/>
            <a:ext cx="8766175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i="1" dirty="0" smtClean="0">
                <a:solidFill>
                  <a:schemeClr val="tx2"/>
                </a:solidFill>
              </a:rPr>
              <a:t>Introduction</a:t>
            </a:r>
            <a:endParaRPr lang="en-US" altLang="en-US" b="0" i="1" dirty="0">
              <a:solidFill>
                <a:schemeClr val="tx2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 startAt="5"/>
            </a:pPr>
            <a:r>
              <a:rPr lang="en-US" altLang="en-US" sz="1600" b="0" dirty="0" smtClean="0"/>
              <a:t>Antibody Usage: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>
                <a:solidFill>
                  <a:srgbClr val="002060"/>
                </a:solidFill>
              </a:rPr>
              <a:t>The selectivity of Ab-Ag interaction makes antibodies useful as analytical reagents for the determination of specific components in mixtures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Antibodies are useful as analytical reagents since they can be produced to a wide variety of substances:</a:t>
            </a:r>
            <a:endParaRPr lang="en-US" altLang="en-US" sz="1600" b="0" dirty="0">
              <a:solidFill>
                <a:srgbClr val="002060"/>
              </a:solidFill>
            </a:endParaRPr>
          </a:p>
          <a:p>
            <a:pPr marL="2343150" lvl="6" indent="-285750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−"/>
            </a:pPr>
            <a:r>
              <a:rPr lang="en-US" altLang="en-US" sz="1400" b="0" dirty="0" smtClean="0">
                <a:solidFill>
                  <a:srgbClr val="C00000"/>
                </a:solidFill>
              </a:rPr>
              <a:t>For large analytes (&gt; 5,000 MW), antibodies can be produced by directly injecting the compound into an animal</a:t>
            </a:r>
          </a:p>
          <a:p>
            <a:pPr marL="2343150" lvl="6" indent="-285750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−"/>
            </a:pPr>
            <a:r>
              <a:rPr lang="en-US" altLang="en-US" sz="1400" b="0" dirty="0" smtClean="0">
                <a:solidFill>
                  <a:srgbClr val="C00000"/>
                </a:solidFill>
              </a:rPr>
              <a:t>For small analytes (&lt; 5,000 MW), antibodies can also be produced, but require that the compound first be coupled to a larger molecule, such as a protein, prior to injections</a:t>
            </a:r>
            <a:endParaRPr lang="en-US" altLang="en-US" sz="1600" b="0" dirty="0" smtClean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36" y="4245816"/>
            <a:ext cx="3886200" cy="236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22927" y="5092259"/>
            <a:ext cx="2743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chemeClr val="accent2"/>
                </a:solidFill>
              </a:rPr>
              <a:t>Five classes of antibodies</a:t>
            </a:r>
          </a:p>
        </p:txBody>
      </p:sp>
    </p:spTree>
    <p:extLst>
      <p:ext uri="{BB962C8B-B14F-4D97-AF65-F5344CB8AC3E}">
        <p14:creationId xmlns:p14="http://schemas.microsoft.com/office/powerpoint/2010/main" val="2973248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990599"/>
            <a:ext cx="8766175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i="1" dirty="0" smtClean="0">
                <a:solidFill>
                  <a:schemeClr val="tx2"/>
                </a:solidFill>
              </a:rPr>
              <a:t>Introduction</a:t>
            </a:r>
            <a:endParaRPr lang="en-US" altLang="en-US" b="0" i="1" dirty="0">
              <a:solidFill>
                <a:schemeClr val="tx2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 startAt="6"/>
            </a:pPr>
            <a:r>
              <a:rPr lang="en-US" altLang="en-US" sz="1600" b="0" dirty="0" smtClean="0"/>
              <a:t>Antibody Production - </a:t>
            </a:r>
            <a:r>
              <a:rPr lang="en-US" altLang="en-US" sz="1600" b="0" i="1" dirty="0"/>
              <a:t>polyclonal antibodies </a:t>
            </a:r>
            <a:r>
              <a:rPr lang="en-US" altLang="en-US" sz="1600" b="0" dirty="0" smtClean="0"/>
              <a:t>: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One common method for making antibodies to a substance (antigen) is to inject the analyte or analyte-protein conjugate into an animal several times over a period of a few weeks to a few months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 smtClean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 smtClean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 smtClean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 smtClean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 smtClean="0">
              <a:solidFill>
                <a:srgbClr val="002060"/>
              </a:solidFill>
            </a:endParaRPr>
          </a:p>
          <a:p>
            <a:pPr marL="1143000" lvl="4" indent="0" eaLnBrk="1" hangingPunct="1">
              <a:spcAft>
                <a:spcPts val="600"/>
              </a:spcAft>
              <a:buClr>
                <a:srgbClr val="CC3300"/>
              </a:buClr>
              <a:buSzPct val="100000"/>
            </a:pP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http://antibody.com/wp-content/uploads/2013/11/AbRespon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55856"/>
            <a:ext cx="5395480" cy="36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83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IMMUNOASSAYS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990599"/>
            <a:ext cx="8766175" cy="5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i="1" dirty="0" smtClean="0">
                <a:solidFill>
                  <a:schemeClr val="tx2"/>
                </a:solidFill>
              </a:rPr>
              <a:t>Introduction</a:t>
            </a:r>
            <a:endParaRPr lang="en-US" altLang="en-US" b="0" i="1" dirty="0">
              <a:solidFill>
                <a:schemeClr val="tx2"/>
              </a:solidFill>
            </a:endParaRPr>
          </a:p>
          <a:p>
            <a:pPr marL="1376363" lvl="3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+mj-lt"/>
              <a:buAutoNum type="romanUcPeriod" startAt="6"/>
            </a:pPr>
            <a:r>
              <a:rPr lang="en-US" altLang="en-US" sz="1600" b="0" dirty="0" smtClean="0"/>
              <a:t>Antibody Production – </a:t>
            </a:r>
            <a:r>
              <a:rPr lang="en-US" altLang="en-US" sz="1600" b="0" i="1" dirty="0" smtClean="0"/>
              <a:t>polyclonal antibodies</a:t>
            </a:r>
            <a:r>
              <a:rPr lang="en-US" altLang="en-US" sz="1600" b="0" dirty="0" smtClean="0"/>
              <a:t>: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If the agent is a foreign to the animal, the animal will develop antibodies to the agent and release these antibodies into its blood.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After a few months, blood is removed from the animal and the antibodies produced are collected for use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 smtClean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 smtClean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 smtClean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b="0" dirty="0" smtClean="0">
              <a:solidFill>
                <a:srgbClr val="002060"/>
              </a:solidFill>
            </a:endParaRPr>
          </a:p>
          <a:p>
            <a:pPr marL="1143000" lvl="4" indent="0" eaLnBrk="1" hangingPunct="1">
              <a:spcAft>
                <a:spcPts val="600"/>
              </a:spcAft>
              <a:buClr>
                <a:srgbClr val="CC3300"/>
              </a:buClr>
              <a:buSzPct val="100000"/>
            </a:pPr>
            <a:endParaRPr lang="en-US" altLang="en-US" sz="1600" b="0" dirty="0">
              <a:solidFill>
                <a:srgbClr val="002060"/>
              </a:solidFill>
            </a:endParaRP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Antibodies produced in this fashion are typically very heterogeneous</a:t>
            </a:r>
          </a:p>
          <a:p>
            <a:pPr marL="2062163" lvl="5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−"/>
            </a:pPr>
            <a:r>
              <a:rPr lang="en-US" altLang="en-US" sz="1400" b="0" dirty="0" smtClean="0">
                <a:solidFill>
                  <a:srgbClr val="C00000"/>
                </a:solidFill>
              </a:rPr>
              <a:t>Recognize a number of different sites on the analyte</a:t>
            </a:r>
          </a:p>
          <a:p>
            <a:pPr marL="2062163" lvl="5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−"/>
            </a:pPr>
            <a:r>
              <a:rPr lang="en-US" altLang="en-US" sz="1400" b="0" dirty="0" smtClean="0">
                <a:solidFill>
                  <a:srgbClr val="C00000"/>
                </a:solidFill>
              </a:rPr>
              <a:t>Binding with a range of affinities (</a:t>
            </a:r>
            <a:r>
              <a:rPr lang="en-US" altLang="en-US" sz="1400" b="0" i="1" dirty="0" smtClean="0">
                <a:solidFill>
                  <a:srgbClr val="C00000"/>
                </a:solidFill>
              </a:rPr>
              <a:t>K</a:t>
            </a:r>
            <a:r>
              <a:rPr lang="en-US" altLang="en-US" sz="1400" b="0" i="1" baseline="-25000" dirty="0" smtClean="0">
                <a:solidFill>
                  <a:srgbClr val="C00000"/>
                </a:solidFill>
              </a:rPr>
              <a:t>a</a:t>
            </a:r>
            <a:r>
              <a:rPr lang="en-US" altLang="en-US" sz="1400" b="0" dirty="0" smtClean="0">
                <a:solidFill>
                  <a:srgbClr val="C00000"/>
                </a:solidFill>
              </a:rPr>
              <a:t>)</a:t>
            </a:r>
          </a:p>
          <a:p>
            <a:pPr marL="1604963" lvl="4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rgbClr val="002060"/>
                </a:solidFill>
              </a:rPr>
              <a:t>Heterogeneous antibodies are known as </a:t>
            </a:r>
            <a:r>
              <a:rPr lang="en-US" altLang="en-US" sz="1600" i="1" dirty="0" smtClean="0">
                <a:solidFill>
                  <a:srgbClr val="C00000"/>
                </a:solidFill>
              </a:rPr>
              <a:t>polyclonal antibodies</a:t>
            </a:r>
          </a:p>
          <a:p>
            <a:pPr marL="2062163" lvl="5" indent="-461963" eaLnBrk="1" hangingPunct="1">
              <a:spcAft>
                <a:spcPts val="600"/>
              </a:spcAft>
              <a:buClr>
                <a:srgbClr val="CC3300"/>
              </a:buClr>
              <a:buSzPct val="100000"/>
              <a:buFont typeface="Arial" panose="020B0604020202020204" pitchFamily="34" charset="0"/>
              <a:buChar char="−"/>
            </a:pPr>
            <a:r>
              <a:rPr lang="en-US" altLang="en-US" sz="1400" b="0" dirty="0" smtClean="0">
                <a:solidFill>
                  <a:srgbClr val="C00000"/>
                </a:solidFill>
              </a:rPr>
              <a:t>Arise from several different lines of antibody-producing cells within the animal</a:t>
            </a:r>
            <a:endParaRPr lang="en-US" altLang="en-US" sz="1400" b="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473926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63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1756</Words>
  <Application>Microsoft Office PowerPoint</Application>
  <PresentationFormat>On-screen Show (4:3)</PresentationFormat>
  <Paragraphs>269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Powers</dc:creator>
  <cp:lastModifiedBy>Robert Powers</cp:lastModifiedBy>
  <cp:revision>42</cp:revision>
  <dcterms:created xsi:type="dcterms:W3CDTF">2015-07-08T22:11:28Z</dcterms:created>
  <dcterms:modified xsi:type="dcterms:W3CDTF">2015-08-07T22:14:36Z</dcterms:modified>
</cp:coreProperties>
</file>