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293" r:id="rId36"/>
    <p:sldId id="294" r:id="rId37"/>
    <p:sldId id="292"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9" r:id="rId52"/>
    <p:sldId id="310" r:id="rId53"/>
    <p:sldId id="311" r:id="rId54"/>
    <p:sldId id="313" r:id="rId55"/>
    <p:sldId id="314" r:id="rId56"/>
    <p:sldId id="31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4" autoAdjust="0"/>
  </p:normalViewPr>
  <p:slideViewPr>
    <p:cSldViewPr>
      <p:cViewPr varScale="1">
        <p:scale>
          <a:sx n="107" d="100"/>
          <a:sy n="10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UNL\824\Stats-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0"/>
    <c:plotArea>
      <c:layout/>
      <c:barChart>
        <c:barDir val="col"/>
        <c:grouping val="stacked"/>
        <c:varyColors val="0"/>
        <c:ser>
          <c:idx val="1"/>
          <c:order val="0"/>
          <c:spPr>
            <a:solidFill>
              <a:schemeClr val="tx1"/>
            </a:solidFill>
          </c:spPr>
          <c:invertIfNegative val="0"/>
          <c:val>
            <c:numRef>
              <c:f>Sheet1!$B$1:$B$20</c:f>
              <c:numCache>
                <c:formatCode>General</c:formatCode>
                <c:ptCount val="20"/>
                <c:pt idx="0">
                  <c:v>1</c:v>
                </c:pt>
                <c:pt idx="1">
                  <c:v>0.70710678118654746</c:v>
                </c:pt>
                <c:pt idx="2">
                  <c:v>0.57735026918962584</c:v>
                </c:pt>
                <c:pt idx="3">
                  <c:v>0.5</c:v>
                </c:pt>
                <c:pt idx="4">
                  <c:v>0.44721359549995793</c:v>
                </c:pt>
                <c:pt idx="5">
                  <c:v>0.40824829046386307</c:v>
                </c:pt>
                <c:pt idx="6">
                  <c:v>0.3779644730092272</c:v>
                </c:pt>
                <c:pt idx="7">
                  <c:v>0.35355339059327373</c:v>
                </c:pt>
                <c:pt idx="8">
                  <c:v>0.33333333333333331</c:v>
                </c:pt>
                <c:pt idx="9">
                  <c:v>0.31622776601683794</c:v>
                </c:pt>
                <c:pt idx="10">
                  <c:v>0.30151134457776363</c:v>
                </c:pt>
                <c:pt idx="11">
                  <c:v>0.28867513459481292</c:v>
                </c:pt>
                <c:pt idx="12">
                  <c:v>0.27735009811261457</c:v>
                </c:pt>
                <c:pt idx="13">
                  <c:v>0.2672612419124244</c:v>
                </c:pt>
                <c:pt idx="14">
                  <c:v>0.2581988897471611</c:v>
                </c:pt>
                <c:pt idx="15">
                  <c:v>0.25</c:v>
                </c:pt>
                <c:pt idx="16">
                  <c:v>0.24253562503633297</c:v>
                </c:pt>
                <c:pt idx="17">
                  <c:v>0.23570226039551587</c:v>
                </c:pt>
                <c:pt idx="18">
                  <c:v>0.22941573387056174</c:v>
                </c:pt>
                <c:pt idx="19">
                  <c:v>0.22360679774997896</c:v>
                </c:pt>
              </c:numCache>
            </c:numRef>
          </c:val>
        </c:ser>
        <c:dLbls>
          <c:showLegendKey val="0"/>
          <c:showVal val="0"/>
          <c:showCatName val="0"/>
          <c:showSerName val="0"/>
          <c:showPercent val="0"/>
          <c:showBubbleSize val="0"/>
        </c:dLbls>
        <c:gapWidth val="150"/>
        <c:overlap val="100"/>
        <c:axId val="186927360"/>
        <c:axId val="186934016"/>
      </c:barChart>
      <c:catAx>
        <c:axId val="186927360"/>
        <c:scaling>
          <c:orientation val="minMax"/>
        </c:scaling>
        <c:delete val="0"/>
        <c:axPos val="b"/>
        <c:majorTickMark val="out"/>
        <c:minorTickMark val="none"/>
        <c:tickLblPos val="nextTo"/>
        <c:spPr>
          <a:ln>
            <a:solidFill>
              <a:schemeClr val="tx1"/>
            </a:solidFill>
          </a:ln>
        </c:spPr>
        <c:crossAx val="186934016"/>
        <c:crosses val="autoZero"/>
        <c:auto val="1"/>
        <c:lblAlgn val="ctr"/>
        <c:lblOffset val="100"/>
        <c:noMultiLvlLbl val="0"/>
      </c:catAx>
      <c:valAx>
        <c:axId val="186934016"/>
        <c:scaling>
          <c:orientation val="minMax"/>
          <c:max val="1"/>
        </c:scaling>
        <c:delete val="0"/>
        <c:axPos val="l"/>
        <c:numFmt formatCode="General" sourceLinked="1"/>
        <c:majorTickMark val="out"/>
        <c:minorTickMark val="none"/>
        <c:tickLblPos val="nextTo"/>
        <c:txPr>
          <a:bodyPr/>
          <a:lstStyle/>
          <a:p>
            <a:pPr>
              <a:defRPr sz="1200" b="1"/>
            </a:pPr>
            <a:endParaRPr lang="en-US"/>
          </a:p>
        </c:txPr>
        <c:crossAx val="186927360"/>
        <c:crosses val="autoZero"/>
        <c:crossBetween val="between"/>
        <c:majorUnit val="0.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0"/>
    <c:plotArea>
      <c:layout/>
      <c:barChart>
        <c:barDir val="col"/>
        <c:grouping val="stacked"/>
        <c:varyColors val="0"/>
        <c:ser>
          <c:idx val="1"/>
          <c:order val="0"/>
          <c:spPr>
            <a:solidFill>
              <a:schemeClr val="tx1"/>
            </a:solidFill>
          </c:spPr>
          <c:invertIfNegative val="0"/>
          <c:val>
            <c:numRef>
              <c:f>Sheet1!$B$1:$B$20</c:f>
              <c:numCache>
                <c:formatCode>General</c:formatCode>
                <c:ptCount val="20"/>
                <c:pt idx="0">
                  <c:v>1</c:v>
                </c:pt>
                <c:pt idx="1">
                  <c:v>0.70710678118654746</c:v>
                </c:pt>
                <c:pt idx="2">
                  <c:v>0.57735026918962584</c:v>
                </c:pt>
                <c:pt idx="3">
                  <c:v>0.5</c:v>
                </c:pt>
                <c:pt idx="4">
                  <c:v>0.44721359549995793</c:v>
                </c:pt>
                <c:pt idx="5">
                  <c:v>0.40824829046386307</c:v>
                </c:pt>
                <c:pt idx="6">
                  <c:v>0.3779644730092272</c:v>
                </c:pt>
                <c:pt idx="7">
                  <c:v>0.35355339059327373</c:v>
                </c:pt>
                <c:pt idx="8">
                  <c:v>0.33333333333333331</c:v>
                </c:pt>
                <c:pt idx="9">
                  <c:v>0.31622776601683794</c:v>
                </c:pt>
                <c:pt idx="10">
                  <c:v>0.30151134457776363</c:v>
                </c:pt>
                <c:pt idx="11">
                  <c:v>0.28867513459481292</c:v>
                </c:pt>
                <c:pt idx="12">
                  <c:v>0.27735009811261457</c:v>
                </c:pt>
                <c:pt idx="13">
                  <c:v>0.2672612419124244</c:v>
                </c:pt>
                <c:pt idx="14">
                  <c:v>0.2581988897471611</c:v>
                </c:pt>
                <c:pt idx="15">
                  <c:v>0.25</c:v>
                </c:pt>
                <c:pt idx="16">
                  <c:v>0.24253562503633297</c:v>
                </c:pt>
                <c:pt idx="17">
                  <c:v>0.23570226039551587</c:v>
                </c:pt>
                <c:pt idx="18">
                  <c:v>0.22941573387056174</c:v>
                </c:pt>
                <c:pt idx="19">
                  <c:v>0.22360679774997896</c:v>
                </c:pt>
              </c:numCache>
            </c:numRef>
          </c:val>
        </c:ser>
        <c:dLbls>
          <c:showLegendKey val="0"/>
          <c:showVal val="0"/>
          <c:showCatName val="0"/>
          <c:showSerName val="0"/>
          <c:showPercent val="0"/>
          <c:showBubbleSize val="0"/>
        </c:dLbls>
        <c:gapWidth val="150"/>
        <c:overlap val="100"/>
        <c:axId val="208943744"/>
        <c:axId val="209257600"/>
      </c:barChart>
      <c:catAx>
        <c:axId val="208943744"/>
        <c:scaling>
          <c:orientation val="minMax"/>
        </c:scaling>
        <c:delete val="0"/>
        <c:axPos val="b"/>
        <c:majorTickMark val="out"/>
        <c:minorTickMark val="none"/>
        <c:tickLblPos val="nextTo"/>
        <c:spPr>
          <a:ln>
            <a:solidFill>
              <a:schemeClr val="tx1"/>
            </a:solidFill>
          </a:ln>
        </c:spPr>
        <c:crossAx val="209257600"/>
        <c:crosses val="autoZero"/>
        <c:auto val="1"/>
        <c:lblAlgn val="ctr"/>
        <c:lblOffset val="100"/>
        <c:noMultiLvlLbl val="0"/>
      </c:catAx>
      <c:valAx>
        <c:axId val="209257600"/>
        <c:scaling>
          <c:orientation val="minMax"/>
          <c:max val="1"/>
        </c:scaling>
        <c:delete val="0"/>
        <c:axPos val="l"/>
        <c:numFmt formatCode="General" sourceLinked="1"/>
        <c:majorTickMark val="out"/>
        <c:minorTickMark val="none"/>
        <c:tickLblPos val="nextTo"/>
        <c:txPr>
          <a:bodyPr/>
          <a:lstStyle/>
          <a:p>
            <a:pPr>
              <a:defRPr sz="1200" b="1"/>
            </a:pPr>
            <a:endParaRPr lang="en-US"/>
          </a:p>
        </c:txPr>
        <c:crossAx val="208943744"/>
        <c:crosses val="autoZero"/>
        <c:crossBetween val="between"/>
        <c:majorUnit val="0.2"/>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trendlineType val="linear"/>
            <c:dispRSqr val="1"/>
            <c:dispEq val="1"/>
            <c:trendlineLbl>
              <c:layout>
                <c:manualLayout>
                  <c:x val="-0.29307108486439193"/>
                  <c:y val="-2.4652960046660833E-2"/>
                </c:manualLayout>
              </c:layout>
              <c:tx>
                <c:rich>
                  <a:bodyPr/>
                  <a:lstStyle/>
                  <a:p>
                    <a:pPr>
                      <a:defRPr/>
                    </a:pPr>
                    <a:r>
                      <a:rPr lang="en-US" sz="1200" b="1" baseline="0">
                        <a:solidFill>
                          <a:srgbClr val="002060"/>
                        </a:solidFill>
                      </a:rPr>
                      <a:t>y = 1.899x - 27.7
R² = 0.9953</a:t>
                    </a:r>
                    <a:endParaRPr lang="en-US" sz="1200" b="1">
                      <a:solidFill>
                        <a:srgbClr val="002060"/>
                      </a:solidFill>
                    </a:endParaRPr>
                  </a:p>
                </c:rich>
              </c:tx>
              <c:numFmt formatCode="General" sourceLinked="0"/>
            </c:trendlineLbl>
          </c:trendline>
          <c:xVal>
            <c:numRef>
              <c:f>Sheet1!$A$36:$A$40</c:f>
              <c:numCache>
                <c:formatCode>General</c:formatCode>
                <c:ptCount val="5"/>
                <c:pt idx="0">
                  <c:v>100</c:v>
                </c:pt>
                <c:pt idx="1">
                  <c:v>200</c:v>
                </c:pt>
                <c:pt idx="2">
                  <c:v>300</c:v>
                </c:pt>
                <c:pt idx="3">
                  <c:v>400</c:v>
                </c:pt>
                <c:pt idx="4">
                  <c:v>500</c:v>
                </c:pt>
              </c:numCache>
            </c:numRef>
          </c:xVal>
          <c:yVal>
            <c:numRef>
              <c:f>Sheet1!$B$36:$B$40</c:f>
              <c:numCache>
                <c:formatCode>General</c:formatCode>
                <c:ptCount val="5"/>
                <c:pt idx="0">
                  <c:v>161</c:v>
                </c:pt>
                <c:pt idx="1">
                  <c:v>342</c:v>
                </c:pt>
                <c:pt idx="2">
                  <c:v>543</c:v>
                </c:pt>
                <c:pt idx="3">
                  <c:v>765</c:v>
                </c:pt>
                <c:pt idx="4">
                  <c:v>899</c:v>
                </c:pt>
              </c:numCache>
            </c:numRef>
          </c:yVal>
          <c:smooth val="0"/>
        </c:ser>
        <c:dLbls>
          <c:showLegendKey val="0"/>
          <c:showVal val="0"/>
          <c:showCatName val="0"/>
          <c:showSerName val="0"/>
          <c:showPercent val="0"/>
          <c:showBubbleSize val="0"/>
        </c:dLbls>
        <c:axId val="203218944"/>
        <c:axId val="204566912"/>
      </c:scatterChart>
      <c:valAx>
        <c:axId val="203218944"/>
        <c:scaling>
          <c:orientation val="minMax"/>
        </c:scaling>
        <c:delete val="0"/>
        <c:axPos val="b"/>
        <c:title>
          <c:tx>
            <c:rich>
              <a:bodyPr/>
              <a:lstStyle/>
              <a:p>
                <a:pPr>
                  <a:defRPr/>
                </a:pPr>
                <a:r>
                  <a:rPr lang="en-US" sz="1600" dirty="0"/>
                  <a:t>Drug Concentration</a:t>
                </a:r>
              </a:p>
            </c:rich>
          </c:tx>
          <c:layout>
            <c:manualLayout>
              <c:xMode val="edge"/>
              <c:yMode val="edge"/>
              <c:x val="0.4239032620922385"/>
              <c:y val="0.8935273915228682"/>
            </c:manualLayout>
          </c:layout>
          <c:overlay val="0"/>
        </c:title>
        <c:numFmt formatCode="General" sourceLinked="1"/>
        <c:majorTickMark val="none"/>
        <c:minorTickMark val="none"/>
        <c:tickLblPos val="nextTo"/>
        <c:txPr>
          <a:bodyPr/>
          <a:lstStyle/>
          <a:p>
            <a:pPr>
              <a:defRPr sz="1200" b="1"/>
            </a:pPr>
            <a:endParaRPr lang="en-US"/>
          </a:p>
        </c:txPr>
        <c:crossAx val="204566912"/>
        <c:crosses val="autoZero"/>
        <c:crossBetween val="midCat"/>
      </c:valAx>
      <c:valAx>
        <c:axId val="204566912"/>
        <c:scaling>
          <c:orientation val="minMax"/>
        </c:scaling>
        <c:delete val="0"/>
        <c:axPos val="l"/>
        <c:title>
          <c:tx>
            <c:rich>
              <a:bodyPr rot="-5400000" vert="horz"/>
              <a:lstStyle/>
              <a:p>
                <a:pPr>
                  <a:defRPr/>
                </a:pPr>
                <a:r>
                  <a:rPr lang="en-US" sz="1600" dirty="0"/>
                  <a:t>Peak Height</a:t>
                </a:r>
              </a:p>
            </c:rich>
          </c:tx>
          <c:layout>
            <c:manualLayout>
              <c:xMode val="edge"/>
              <c:yMode val="edge"/>
              <c:x val="1.2662337662337663E-2"/>
              <c:y val="0.27079773273021723"/>
            </c:manualLayout>
          </c:layout>
          <c:overlay val="0"/>
        </c:title>
        <c:numFmt formatCode="General" sourceLinked="1"/>
        <c:majorTickMark val="none"/>
        <c:minorTickMark val="none"/>
        <c:tickLblPos val="nextTo"/>
        <c:txPr>
          <a:bodyPr/>
          <a:lstStyle/>
          <a:p>
            <a:pPr>
              <a:defRPr sz="1200" b="1"/>
            </a:pPr>
            <a:endParaRPr lang="en-US"/>
          </a:p>
        </c:txPr>
        <c:crossAx val="203218944"/>
        <c:crosses val="autoZero"/>
        <c:crossBetween val="midCat"/>
        <c:majorUnit val="200"/>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69A51-32EF-4985-8397-0F2F62BB1C48}"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E5BFA4F9-D60C-423F-8EFF-1CC7EB05D255}">
      <dgm:prSet phldrT="[Text]" custT="1"/>
      <dgm:spPr/>
      <dgm:t>
        <a:bodyPr/>
        <a:lstStyle/>
        <a:p>
          <a:pPr algn="ctr"/>
          <a:r>
            <a:rPr lang="en-US" sz="1600" b="1" dirty="0" smtClean="0"/>
            <a:t>The TEST STATISTIC </a:t>
          </a:r>
        </a:p>
        <a:p>
          <a:pPr algn="ctr"/>
          <a:r>
            <a:rPr lang="en-US" sz="1400" b="1" dirty="0" smtClean="0">
              <a:solidFill>
                <a:srgbClr val="002060"/>
              </a:solidFill>
            </a:rPr>
            <a:t>“</a:t>
          </a:r>
          <a:r>
            <a:rPr lang="en-US" sz="1200" b="1" dirty="0" smtClean="0">
              <a:solidFill>
                <a:srgbClr val="002060"/>
              </a:solidFill>
            </a:rPr>
            <a:t>How will I compare my result and model?”</a:t>
          </a:r>
          <a:endParaRPr lang="en-US" sz="1400" b="1" dirty="0">
            <a:solidFill>
              <a:srgbClr val="002060"/>
            </a:solidFill>
          </a:endParaRPr>
        </a:p>
      </dgm:t>
    </dgm:pt>
    <dgm:pt modelId="{174BBF8B-D46D-410F-A8C9-C7C5AC20DD50}" type="parTrans" cxnId="{38D3B649-AE67-4C9A-9A1A-FC194E1108AD}">
      <dgm:prSet/>
      <dgm:spPr/>
      <dgm:t>
        <a:bodyPr/>
        <a:lstStyle/>
        <a:p>
          <a:endParaRPr lang="en-US"/>
        </a:p>
      </dgm:t>
    </dgm:pt>
    <dgm:pt modelId="{42A901B6-8A27-409C-AEFF-7F00889DFFAB}" type="sibTrans" cxnId="{38D3B649-AE67-4C9A-9A1A-FC194E1108AD}">
      <dgm:prSet/>
      <dgm:spPr/>
      <dgm:t>
        <a:bodyPr/>
        <a:lstStyle/>
        <a:p>
          <a:endParaRPr lang="en-US"/>
        </a:p>
      </dgm:t>
    </dgm:pt>
    <dgm:pt modelId="{5CA20189-6688-4BEC-A9F8-793A1C0C6AF1}">
      <dgm:prSet phldrT="[Text]" custT="1"/>
      <dgm:spPr/>
      <dgm:t>
        <a:bodyPr/>
        <a:lstStyle/>
        <a:p>
          <a:pPr algn="ctr"/>
          <a:r>
            <a:rPr lang="en-US" sz="1600" b="1" dirty="0" smtClean="0"/>
            <a:t>The CONFIDENCE LEVEL</a:t>
          </a:r>
        </a:p>
        <a:p>
          <a:pPr algn="ctr"/>
          <a:r>
            <a:rPr lang="en-US" sz="1200" b="1" dirty="0" smtClean="0">
              <a:solidFill>
                <a:srgbClr val="002060"/>
              </a:solidFill>
            </a:rPr>
            <a:t>“How certain do I want my answer to be?”</a:t>
          </a:r>
          <a:endParaRPr lang="en-US" sz="1200" b="1" dirty="0">
            <a:solidFill>
              <a:srgbClr val="002060"/>
            </a:solidFill>
          </a:endParaRPr>
        </a:p>
      </dgm:t>
    </dgm:pt>
    <dgm:pt modelId="{D77F3754-36A7-4FF3-AEBF-A13B316FA3D8}" type="parTrans" cxnId="{B42081DD-9722-4313-8AB4-B6A507867B75}">
      <dgm:prSet/>
      <dgm:spPr/>
      <dgm:t>
        <a:bodyPr/>
        <a:lstStyle/>
        <a:p>
          <a:endParaRPr lang="en-US"/>
        </a:p>
      </dgm:t>
    </dgm:pt>
    <dgm:pt modelId="{4898192B-AABB-44E1-961B-77E029BE9A1E}" type="sibTrans" cxnId="{B42081DD-9722-4313-8AB4-B6A507867B75}">
      <dgm:prSet/>
      <dgm:spPr/>
      <dgm:t>
        <a:bodyPr/>
        <a:lstStyle/>
        <a:p>
          <a:endParaRPr lang="en-US"/>
        </a:p>
      </dgm:t>
    </dgm:pt>
    <dgm:pt modelId="{CA55EB1F-3043-4C12-98E3-B91B935B3174}">
      <dgm:prSet phldrT="[Text]" custT="1"/>
      <dgm:spPr/>
      <dgm:t>
        <a:bodyPr/>
        <a:lstStyle/>
        <a:p>
          <a:pPr algn="ctr"/>
          <a:r>
            <a:rPr lang="en-US" sz="1600" b="1" dirty="0" smtClean="0"/>
            <a:t>The HYPOTHESIS </a:t>
          </a:r>
        </a:p>
        <a:p>
          <a:pPr algn="ctr"/>
          <a:r>
            <a:rPr lang="en-US" sz="1400" b="1" dirty="0" smtClean="0">
              <a:solidFill>
                <a:srgbClr val="002060"/>
              </a:solidFill>
            </a:rPr>
            <a:t>“</a:t>
          </a:r>
          <a:r>
            <a:rPr lang="en-US" sz="1200" b="1" dirty="0" smtClean="0">
              <a:solidFill>
                <a:srgbClr val="002060"/>
              </a:solidFill>
            </a:rPr>
            <a:t>Is my result the same as the model?”</a:t>
          </a:r>
          <a:endParaRPr lang="en-US" sz="1200" b="1" dirty="0">
            <a:solidFill>
              <a:srgbClr val="002060"/>
            </a:solidFill>
          </a:endParaRPr>
        </a:p>
      </dgm:t>
    </dgm:pt>
    <dgm:pt modelId="{BE4304A2-F385-4F12-8813-495363B6D39A}" type="parTrans" cxnId="{CC51656D-A5BE-490E-B3E4-0CD4C6235213}">
      <dgm:prSet/>
      <dgm:spPr/>
      <dgm:t>
        <a:bodyPr/>
        <a:lstStyle/>
        <a:p>
          <a:endParaRPr lang="en-US"/>
        </a:p>
      </dgm:t>
    </dgm:pt>
    <dgm:pt modelId="{3576E57D-B389-4203-A049-F25600C3D5E6}" type="sibTrans" cxnId="{CC51656D-A5BE-490E-B3E4-0CD4C6235213}">
      <dgm:prSet/>
      <dgm:spPr/>
      <dgm:t>
        <a:bodyPr/>
        <a:lstStyle/>
        <a:p>
          <a:endParaRPr lang="en-US"/>
        </a:p>
      </dgm:t>
    </dgm:pt>
    <dgm:pt modelId="{F095C7C9-0019-4414-AD43-D8571E794559}">
      <dgm:prSet phldrT="[Text]" custT="1"/>
      <dgm:spPr/>
      <dgm:t>
        <a:bodyPr/>
        <a:lstStyle/>
        <a:p>
          <a:pPr algn="ctr"/>
          <a:r>
            <a:rPr lang="en-US" sz="1600" b="1" dirty="0" smtClean="0"/>
            <a:t>The MODEL</a:t>
          </a:r>
        </a:p>
        <a:p>
          <a:pPr algn="ctr"/>
          <a:r>
            <a:rPr lang="en-US" sz="1400" b="1" dirty="0" smtClean="0">
              <a:solidFill>
                <a:srgbClr val="002060"/>
              </a:solidFill>
            </a:rPr>
            <a:t>“</a:t>
          </a:r>
          <a:r>
            <a:rPr lang="en-US" sz="1200" b="1" dirty="0" smtClean="0">
              <a:solidFill>
                <a:srgbClr val="002060"/>
              </a:solidFill>
            </a:rPr>
            <a:t>What is my result being compared to?”</a:t>
          </a:r>
          <a:endParaRPr lang="en-US" sz="1200" b="1" dirty="0">
            <a:solidFill>
              <a:srgbClr val="002060"/>
            </a:solidFill>
          </a:endParaRPr>
        </a:p>
      </dgm:t>
    </dgm:pt>
    <dgm:pt modelId="{AF2EFCB2-5283-4256-8A5C-9555B888DCF1}" type="parTrans" cxnId="{72955469-19AC-4A06-84A4-3EA1125571B6}">
      <dgm:prSet/>
      <dgm:spPr/>
      <dgm:t>
        <a:bodyPr/>
        <a:lstStyle/>
        <a:p>
          <a:endParaRPr lang="en-US"/>
        </a:p>
      </dgm:t>
    </dgm:pt>
    <dgm:pt modelId="{BC41BA1D-51A5-4B00-A601-ED45E9C687C7}" type="sibTrans" cxnId="{72955469-19AC-4A06-84A4-3EA1125571B6}">
      <dgm:prSet/>
      <dgm:spPr/>
      <dgm:t>
        <a:bodyPr/>
        <a:lstStyle/>
        <a:p>
          <a:endParaRPr lang="en-US"/>
        </a:p>
      </dgm:t>
    </dgm:pt>
    <dgm:pt modelId="{6050772F-E52E-4B80-A957-62C288DB6CD4}" type="pres">
      <dgm:prSet presAssocID="{2C669A51-32EF-4985-8397-0F2F62BB1C48}" presName="rootnode" presStyleCnt="0">
        <dgm:presLayoutVars>
          <dgm:chMax/>
          <dgm:chPref/>
          <dgm:dir/>
          <dgm:animLvl val="lvl"/>
        </dgm:presLayoutVars>
      </dgm:prSet>
      <dgm:spPr/>
      <dgm:t>
        <a:bodyPr/>
        <a:lstStyle/>
        <a:p>
          <a:endParaRPr lang="en-US"/>
        </a:p>
      </dgm:t>
    </dgm:pt>
    <dgm:pt modelId="{450861ED-CF1B-4A83-9AB8-6B4E1EF621C9}" type="pres">
      <dgm:prSet presAssocID="{E5BFA4F9-D60C-423F-8EFF-1CC7EB05D255}" presName="composite" presStyleCnt="0"/>
      <dgm:spPr/>
    </dgm:pt>
    <dgm:pt modelId="{90421EB3-08D0-48CD-907E-38208236120C}" type="pres">
      <dgm:prSet presAssocID="{E5BFA4F9-D60C-423F-8EFF-1CC7EB05D255}" presName="LShape" presStyleLbl="alignNode1" presStyleIdx="0" presStyleCnt="7"/>
      <dgm:spPr/>
    </dgm:pt>
    <dgm:pt modelId="{9A3C7881-0F5E-40C8-AFFB-C867EE1A273C}" type="pres">
      <dgm:prSet presAssocID="{E5BFA4F9-D60C-423F-8EFF-1CC7EB05D255}" presName="ParentText" presStyleLbl="revTx" presStyleIdx="0" presStyleCnt="4">
        <dgm:presLayoutVars>
          <dgm:chMax val="0"/>
          <dgm:chPref val="0"/>
          <dgm:bulletEnabled val="1"/>
        </dgm:presLayoutVars>
      </dgm:prSet>
      <dgm:spPr/>
      <dgm:t>
        <a:bodyPr/>
        <a:lstStyle/>
        <a:p>
          <a:endParaRPr lang="en-US"/>
        </a:p>
      </dgm:t>
    </dgm:pt>
    <dgm:pt modelId="{10008E08-2CB4-4F76-AE84-9B7C38A4931D}" type="pres">
      <dgm:prSet presAssocID="{E5BFA4F9-D60C-423F-8EFF-1CC7EB05D255}" presName="Triangle" presStyleLbl="alignNode1" presStyleIdx="1" presStyleCnt="7"/>
      <dgm:spPr/>
    </dgm:pt>
    <dgm:pt modelId="{C00CD74E-A684-474D-81BB-0139F540BCFC}" type="pres">
      <dgm:prSet presAssocID="{42A901B6-8A27-409C-AEFF-7F00889DFFAB}" presName="sibTrans" presStyleCnt="0"/>
      <dgm:spPr/>
    </dgm:pt>
    <dgm:pt modelId="{52BB947A-27D4-433E-B110-3B3FDAF46C98}" type="pres">
      <dgm:prSet presAssocID="{42A901B6-8A27-409C-AEFF-7F00889DFFAB}" presName="space" presStyleCnt="0"/>
      <dgm:spPr/>
    </dgm:pt>
    <dgm:pt modelId="{3C10FF13-48C1-4D67-A268-0192A280E520}" type="pres">
      <dgm:prSet presAssocID="{5CA20189-6688-4BEC-A9F8-793A1C0C6AF1}" presName="composite" presStyleCnt="0"/>
      <dgm:spPr/>
    </dgm:pt>
    <dgm:pt modelId="{3A4CC91D-1F9F-4531-B646-29E97A6E492A}" type="pres">
      <dgm:prSet presAssocID="{5CA20189-6688-4BEC-A9F8-793A1C0C6AF1}" presName="LShape" presStyleLbl="alignNode1" presStyleIdx="2" presStyleCnt="7"/>
      <dgm:spPr/>
    </dgm:pt>
    <dgm:pt modelId="{8C611E8E-950A-40CF-81B1-EED54CD6D811}" type="pres">
      <dgm:prSet presAssocID="{5CA20189-6688-4BEC-A9F8-793A1C0C6AF1}" presName="ParentText" presStyleLbl="revTx" presStyleIdx="1" presStyleCnt="4">
        <dgm:presLayoutVars>
          <dgm:chMax val="0"/>
          <dgm:chPref val="0"/>
          <dgm:bulletEnabled val="1"/>
        </dgm:presLayoutVars>
      </dgm:prSet>
      <dgm:spPr/>
      <dgm:t>
        <a:bodyPr/>
        <a:lstStyle/>
        <a:p>
          <a:endParaRPr lang="en-US"/>
        </a:p>
      </dgm:t>
    </dgm:pt>
    <dgm:pt modelId="{70B1F81B-5764-44C1-911F-BAC834A3B416}" type="pres">
      <dgm:prSet presAssocID="{5CA20189-6688-4BEC-A9F8-793A1C0C6AF1}" presName="Triangle" presStyleLbl="alignNode1" presStyleIdx="3" presStyleCnt="7"/>
      <dgm:spPr/>
    </dgm:pt>
    <dgm:pt modelId="{4EF9DCF0-2F30-4575-8B28-10D8F5C094DF}" type="pres">
      <dgm:prSet presAssocID="{4898192B-AABB-44E1-961B-77E029BE9A1E}" presName="sibTrans" presStyleCnt="0"/>
      <dgm:spPr/>
    </dgm:pt>
    <dgm:pt modelId="{EF1FD0CA-ACDE-4909-8175-D04F13C53DF4}" type="pres">
      <dgm:prSet presAssocID="{4898192B-AABB-44E1-961B-77E029BE9A1E}" presName="space" presStyleCnt="0"/>
      <dgm:spPr/>
    </dgm:pt>
    <dgm:pt modelId="{64191BB1-D4BD-44AE-A5E6-5C2A145C72B8}" type="pres">
      <dgm:prSet presAssocID="{CA55EB1F-3043-4C12-98E3-B91B935B3174}" presName="composite" presStyleCnt="0"/>
      <dgm:spPr/>
    </dgm:pt>
    <dgm:pt modelId="{7A1BCB80-32D2-4648-953E-81EA32111378}" type="pres">
      <dgm:prSet presAssocID="{CA55EB1F-3043-4C12-98E3-B91B935B3174}" presName="LShape" presStyleLbl="alignNode1" presStyleIdx="4" presStyleCnt="7"/>
      <dgm:spPr/>
    </dgm:pt>
    <dgm:pt modelId="{F33DBCA5-28F2-4213-B23E-9ADB11C2C56A}" type="pres">
      <dgm:prSet presAssocID="{CA55EB1F-3043-4C12-98E3-B91B935B3174}" presName="ParentText" presStyleLbl="revTx" presStyleIdx="2" presStyleCnt="4">
        <dgm:presLayoutVars>
          <dgm:chMax val="0"/>
          <dgm:chPref val="0"/>
          <dgm:bulletEnabled val="1"/>
        </dgm:presLayoutVars>
      </dgm:prSet>
      <dgm:spPr/>
      <dgm:t>
        <a:bodyPr/>
        <a:lstStyle/>
        <a:p>
          <a:endParaRPr lang="en-US"/>
        </a:p>
      </dgm:t>
    </dgm:pt>
    <dgm:pt modelId="{5363F97F-AAFB-479C-8B6E-AD652A91B3D8}" type="pres">
      <dgm:prSet presAssocID="{CA55EB1F-3043-4C12-98E3-B91B935B3174}" presName="Triangle" presStyleLbl="alignNode1" presStyleIdx="5" presStyleCnt="7"/>
      <dgm:spPr/>
    </dgm:pt>
    <dgm:pt modelId="{733FC402-F38A-4CB2-8E5C-F0609FDA4C6E}" type="pres">
      <dgm:prSet presAssocID="{3576E57D-B389-4203-A049-F25600C3D5E6}" presName="sibTrans" presStyleCnt="0"/>
      <dgm:spPr/>
    </dgm:pt>
    <dgm:pt modelId="{7F0D1A1B-5098-4C9B-821A-6707950E4511}" type="pres">
      <dgm:prSet presAssocID="{3576E57D-B389-4203-A049-F25600C3D5E6}" presName="space" presStyleCnt="0"/>
      <dgm:spPr/>
    </dgm:pt>
    <dgm:pt modelId="{1F4EF4AE-CBBD-40BE-9A9B-674C46F1AAC8}" type="pres">
      <dgm:prSet presAssocID="{F095C7C9-0019-4414-AD43-D8571E794559}" presName="composite" presStyleCnt="0"/>
      <dgm:spPr/>
    </dgm:pt>
    <dgm:pt modelId="{E1D8A021-EE6A-4E36-827E-62AF6DE9B0B2}" type="pres">
      <dgm:prSet presAssocID="{F095C7C9-0019-4414-AD43-D8571E794559}" presName="LShape" presStyleLbl="alignNode1" presStyleIdx="6" presStyleCnt="7"/>
      <dgm:spPr/>
    </dgm:pt>
    <dgm:pt modelId="{A52B2B74-6C30-4A02-B917-F2CD361567AE}" type="pres">
      <dgm:prSet presAssocID="{F095C7C9-0019-4414-AD43-D8571E794559}" presName="ParentText" presStyleLbl="revTx" presStyleIdx="3" presStyleCnt="4">
        <dgm:presLayoutVars>
          <dgm:chMax val="0"/>
          <dgm:chPref val="0"/>
          <dgm:bulletEnabled val="1"/>
        </dgm:presLayoutVars>
      </dgm:prSet>
      <dgm:spPr/>
      <dgm:t>
        <a:bodyPr/>
        <a:lstStyle/>
        <a:p>
          <a:endParaRPr lang="en-US"/>
        </a:p>
      </dgm:t>
    </dgm:pt>
  </dgm:ptLst>
  <dgm:cxnLst>
    <dgm:cxn modelId="{3BE05C98-B87C-40A1-A9A4-4C77A21B46A1}" type="presOf" srcId="{E5BFA4F9-D60C-423F-8EFF-1CC7EB05D255}" destId="{9A3C7881-0F5E-40C8-AFFB-C867EE1A273C}" srcOrd="0" destOrd="0" presId="urn:microsoft.com/office/officeart/2009/3/layout/StepUpProcess"/>
    <dgm:cxn modelId="{72955469-19AC-4A06-84A4-3EA1125571B6}" srcId="{2C669A51-32EF-4985-8397-0F2F62BB1C48}" destId="{F095C7C9-0019-4414-AD43-D8571E794559}" srcOrd="3" destOrd="0" parTransId="{AF2EFCB2-5283-4256-8A5C-9555B888DCF1}" sibTransId="{BC41BA1D-51A5-4B00-A601-ED45E9C687C7}"/>
    <dgm:cxn modelId="{804BEF34-0DB2-47F6-B60E-03B7770BF1DF}" type="presOf" srcId="{2C669A51-32EF-4985-8397-0F2F62BB1C48}" destId="{6050772F-E52E-4B80-A957-62C288DB6CD4}" srcOrd="0" destOrd="0" presId="urn:microsoft.com/office/officeart/2009/3/layout/StepUpProcess"/>
    <dgm:cxn modelId="{D8955167-B9CB-4682-9BBE-6D0B282A29DE}" type="presOf" srcId="{F095C7C9-0019-4414-AD43-D8571E794559}" destId="{A52B2B74-6C30-4A02-B917-F2CD361567AE}" srcOrd="0" destOrd="0" presId="urn:microsoft.com/office/officeart/2009/3/layout/StepUpProcess"/>
    <dgm:cxn modelId="{CC51656D-A5BE-490E-B3E4-0CD4C6235213}" srcId="{2C669A51-32EF-4985-8397-0F2F62BB1C48}" destId="{CA55EB1F-3043-4C12-98E3-B91B935B3174}" srcOrd="2" destOrd="0" parTransId="{BE4304A2-F385-4F12-8813-495363B6D39A}" sibTransId="{3576E57D-B389-4203-A049-F25600C3D5E6}"/>
    <dgm:cxn modelId="{38D3B649-AE67-4C9A-9A1A-FC194E1108AD}" srcId="{2C669A51-32EF-4985-8397-0F2F62BB1C48}" destId="{E5BFA4F9-D60C-423F-8EFF-1CC7EB05D255}" srcOrd="0" destOrd="0" parTransId="{174BBF8B-D46D-410F-A8C9-C7C5AC20DD50}" sibTransId="{42A901B6-8A27-409C-AEFF-7F00889DFFAB}"/>
    <dgm:cxn modelId="{48BFA9AA-8513-4904-9F68-82B1001D18CE}" type="presOf" srcId="{CA55EB1F-3043-4C12-98E3-B91B935B3174}" destId="{F33DBCA5-28F2-4213-B23E-9ADB11C2C56A}" srcOrd="0" destOrd="0" presId="urn:microsoft.com/office/officeart/2009/3/layout/StepUpProcess"/>
    <dgm:cxn modelId="{B42081DD-9722-4313-8AB4-B6A507867B75}" srcId="{2C669A51-32EF-4985-8397-0F2F62BB1C48}" destId="{5CA20189-6688-4BEC-A9F8-793A1C0C6AF1}" srcOrd="1" destOrd="0" parTransId="{D77F3754-36A7-4FF3-AEBF-A13B316FA3D8}" sibTransId="{4898192B-AABB-44E1-961B-77E029BE9A1E}"/>
    <dgm:cxn modelId="{B2ECD429-5B9E-4756-9D7A-C2CD02F47B55}" type="presOf" srcId="{5CA20189-6688-4BEC-A9F8-793A1C0C6AF1}" destId="{8C611E8E-950A-40CF-81B1-EED54CD6D811}" srcOrd="0" destOrd="0" presId="urn:microsoft.com/office/officeart/2009/3/layout/StepUpProcess"/>
    <dgm:cxn modelId="{662CF1C9-4C53-47C2-A6C0-6F7869D3270F}" type="presParOf" srcId="{6050772F-E52E-4B80-A957-62C288DB6CD4}" destId="{450861ED-CF1B-4A83-9AB8-6B4E1EF621C9}" srcOrd="0" destOrd="0" presId="urn:microsoft.com/office/officeart/2009/3/layout/StepUpProcess"/>
    <dgm:cxn modelId="{46CFB466-74BF-4528-B19A-E0E698A22689}" type="presParOf" srcId="{450861ED-CF1B-4A83-9AB8-6B4E1EF621C9}" destId="{90421EB3-08D0-48CD-907E-38208236120C}" srcOrd="0" destOrd="0" presId="urn:microsoft.com/office/officeart/2009/3/layout/StepUpProcess"/>
    <dgm:cxn modelId="{F4BCBB2B-0B57-4A5E-819A-386B017D8E07}" type="presParOf" srcId="{450861ED-CF1B-4A83-9AB8-6B4E1EF621C9}" destId="{9A3C7881-0F5E-40C8-AFFB-C867EE1A273C}" srcOrd="1" destOrd="0" presId="urn:microsoft.com/office/officeart/2009/3/layout/StepUpProcess"/>
    <dgm:cxn modelId="{B1207D25-6300-45A0-975B-A9D2571F3752}" type="presParOf" srcId="{450861ED-CF1B-4A83-9AB8-6B4E1EF621C9}" destId="{10008E08-2CB4-4F76-AE84-9B7C38A4931D}" srcOrd="2" destOrd="0" presId="urn:microsoft.com/office/officeart/2009/3/layout/StepUpProcess"/>
    <dgm:cxn modelId="{2CF279C3-BD4F-442C-A7BE-3A2D9B1E34E9}" type="presParOf" srcId="{6050772F-E52E-4B80-A957-62C288DB6CD4}" destId="{C00CD74E-A684-474D-81BB-0139F540BCFC}" srcOrd="1" destOrd="0" presId="urn:microsoft.com/office/officeart/2009/3/layout/StepUpProcess"/>
    <dgm:cxn modelId="{CCBC4D77-FDA9-4200-AB54-ABD361D211E1}" type="presParOf" srcId="{C00CD74E-A684-474D-81BB-0139F540BCFC}" destId="{52BB947A-27D4-433E-B110-3B3FDAF46C98}" srcOrd="0" destOrd="0" presId="urn:microsoft.com/office/officeart/2009/3/layout/StepUpProcess"/>
    <dgm:cxn modelId="{E0428A48-7747-44F1-BBC3-5432CDB53A1C}" type="presParOf" srcId="{6050772F-E52E-4B80-A957-62C288DB6CD4}" destId="{3C10FF13-48C1-4D67-A268-0192A280E520}" srcOrd="2" destOrd="0" presId="urn:microsoft.com/office/officeart/2009/3/layout/StepUpProcess"/>
    <dgm:cxn modelId="{04BBB065-3E6A-4A60-AD3D-A642037E7F52}" type="presParOf" srcId="{3C10FF13-48C1-4D67-A268-0192A280E520}" destId="{3A4CC91D-1F9F-4531-B646-29E97A6E492A}" srcOrd="0" destOrd="0" presId="urn:microsoft.com/office/officeart/2009/3/layout/StepUpProcess"/>
    <dgm:cxn modelId="{5AD2796C-11A6-48C6-8CA0-DF0F0E7BFB39}" type="presParOf" srcId="{3C10FF13-48C1-4D67-A268-0192A280E520}" destId="{8C611E8E-950A-40CF-81B1-EED54CD6D811}" srcOrd="1" destOrd="0" presId="urn:microsoft.com/office/officeart/2009/3/layout/StepUpProcess"/>
    <dgm:cxn modelId="{EBD7E850-178C-431E-8BF5-9C9E73B6C6EB}" type="presParOf" srcId="{3C10FF13-48C1-4D67-A268-0192A280E520}" destId="{70B1F81B-5764-44C1-911F-BAC834A3B416}" srcOrd="2" destOrd="0" presId="urn:microsoft.com/office/officeart/2009/3/layout/StepUpProcess"/>
    <dgm:cxn modelId="{5CA8467B-219A-46B7-8835-CC805E90AE19}" type="presParOf" srcId="{6050772F-E52E-4B80-A957-62C288DB6CD4}" destId="{4EF9DCF0-2F30-4575-8B28-10D8F5C094DF}" srcOrd="3" destOrd="0" presId="urn:microsoft.com/office/officeart/2009/3/layout/StepUpProcess"/>
    <dgm:cxn modelId="{F0FFB09A-85DE-48CA-B828-F01237EEC63C}" type="presParOf" srcId="{4EF9DCF0-2F30-4575-8B28-10D8F5C094DF}" destId="{EF1FD0CA-ACDE-4909-8175-D04F13C53DF4}" srcOrd="0" destOrd="0" presId="urn:microsoft.com/office/officeart/2009/3/layout/StepUpProcess"/>
    <dgm:cxn modelId="{DC687DA6-C33D-47DB-8773-DA860DB06C24}" type="presParOf" srcId="{6050772F-E52E-4B80-A957-62C288DB6CD4}" destId="{64191BB1-D4BD-44AE-A5E6-5C2A145C72B8}" srcOrd="4" destOrd="0" presId="urn:microsoft.com/office/officeart/2009/3/layout/StepUpProcess"/>
    <dgm:cxn modelId="{29485BAF-343D-4904-9195-88523D3423A3}" type="presParOf" srcId="{64191BB1-D4BD-44AE-A5E6-5C2A145C72B8}" destId="{7A1BCB80-32D2-4648-953E-81EA32111378}" srcOrd="0" destOrd="0" presId="urn:microsoft.com/office/officeart/2009/3/layout/StepUpProcess"/>
    <dgm:cxn modelId="{1DE29272-2D2E-4E91-B962-08945E8372D9}" type="presParOf" srcId="{64191BB1-D4BD-44AE-A5E6-5C2A145C72B8}" destId="{F33DBCA5-28F2-4213-B23E-9ADB11C2C56A}" srcOrd="1" destOrd="0" presId="urn:microsoft.com/office/officeart/2009/3/layout/StepUpProcess"/>
    <dgm:cxn modelId="{37FBEBE7-0898-40BC-97EF-F84257C28285}" type="presParOf" srcId="{64191BB1-D4BD-44AE-A5E6-5C2A145C72B8}" destId="{5363F97F-AAFB-479C-8B6E-AD652A91B3D8}" srcOrd="2" destOrd="0" presId="urn:microsoft.com/office/officeart/2009/3/layout/StepUpProcess"/>
    <dgm:cxn modelId="{55B4E2A3-FF13-4815-AD4D-15999138820A}" type="presParOf" srcId="{6050772F-E52E-4B80-A957-62C288DB6CD4}" destId="{733FC402-F38A-4CB2-8E5C-F0609FDA4C6E}" srcOrd="5" destOrd="0" presId="urn:microsoft.com/office/officeart/2009/3/layout/StepUpProcess"/>
    <dgm:cxn modelId="{01D22039-2642-40AB-B9A2-44E041DAEFAB}" type="presParOf" srcId="{733FC402-F38A-4CB2-8E5C-F0609FDA4C6E}" destId="{7F0D1A1B-5098-4C9B-821A-6707950E4511}" srcOrd="0" destOrd="0" presId="urn:microsoft.com/office/officeart/2009/3/layout/StepUpProcess"/>
    <dgm:cxn modelId="{53CA9BEE-1ECB-4B16-BBE1-A828A9E07DFD}" type="presParOf" srcId="{6050772F-E52E-4B80-A957-62C288DB6CD4}" destId="{1F4EF4AE-CBBD-40BE-9A9B-674C46F1AAC8}" srcOrd="6" destOrd="0" presId="urn:microsoft.com/office/officeart/2009/3/layout/StepUpProcess"/>
    <dgm:cxn modelId="{133908B9-709C-4C37-8158-19F9F0EA32F4}" type="presParOf" srcId="{1F4EF4AE-CBBD-40BE-9A9B-674C46F1AAC8}" destId="{E1D8A021-EE6A-4E36-827E-62AF6DE9B0B2}" srcOrd="0" destOrd="0" presId="urn:microsoft.com/office/officeart/2009/3/layout/StepUpProcess"/>
    <dgm:cxn modelId="{6D2FD02F-9122-4B7B-8D78-AF3C83B13552}" type="presParOf" srcId="{1F4EF4AE-CBBD-40BE-9A9B-674C46F1AAC8}" destId="{A52B2B74-6C30-4A02-B917-F2CD361567A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21EB3-08D0-48CD-907E-38208236120C}">
      <dsp:nvSpPr>
        <dsp:cNvPr id="0" name=""/>
        <dsp:cNvSpPr/>
      </dsp:nvSpPr>
      <dsp:spPr>
        <a:xfrm rot="5400000">
          <a:off x="403447" y="1189348"/>
          <a:ext cx="1150055" cy="1913667"/>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3C7881-0F5E-40C8-AFFB-C867EE1A273C}">
      <dsp:nvSpPr>
        <dsp:cNvPr id="0" name=""/>
        <dsp:cNvSpPr/>
      </dsp:nvSpPr>
      <dsp:spPr>
        <a:xfrm>
          <a:off x="211474" y="1761122"/>
          <a:ext cx="1727669" cy="1514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t>The TEST STATISTIC </a:t>
          </a:r>
        </a:p>
        <a:p>
          <a:pPr lvl="0" algn="ctr" defTabSz="711200">
            <a:lnSpc>
              <a:spcPct val="90000"/>
            </a:lnSpc>
            <a:spcBef>
              <a:spcPct val="0"/>
            </a:spcBef>
            <a:spcAft>
              <a:spcPct val="35000"/>
            </a:spcAft>
          </a:pPr>
          <a:r>
            <a:rPr lang="en-US" sz="1400" b="1" kern="1200" dirty="0" smtClean="0">
              <a:solidFill>
                <a:srgbClr val="002060"/>
              </a:solidFill>
            </a:rPr>
            <a:t>“</a:t>
          </a:r>
          <a:r>
            <a:rPr lang="en-US" sz="1200" b="1" kern="1200" dirty="0" smtClean="0">
              <a:solidFill>
                <a:srgbClr val="002060"/>
              </a:solidFill>
            </a:rPr>
            <a:t>How will I compare my result and model?”</a:t>
          </a:r>
          <a:endParaRPr lang="en-US" sz="1400" b="1" kern="1200" dirty="0">
            <a:solidFill>
              <a:srgbClr val="002060"/>
            </a:solidFill>
          </a:endParaRPr>
        </a:p>
      </dsp:txBody>
      <dsp:txXfrm>
        <a:off x="211474" y="1761122"/>
        <a:ext cx="1727669" cy="1514403"/>
      </dsp:txXfrm>
    </dsp:sp>
    <dsp:sp modelId="{10008E08-2CB4-4F76-AE84-9B7C38A4931D}">
      <dsp:nvSpPr>
        <dsp:cNvPr id="0" name=""/>
        <dsp:cNvSpPr/>
      </dsp:nvSpPr>
      <dsp:spPr>
        <a:xfrm>
          <a:off x="1613168" y="1048462"/>
          <a:ext cx="325975" cy="325975"/>
        </a:xfrm>
        <a:prstGeom prst="triangle">
          <a:avLst>
            <a:gd name="adj" fmla="val 100000"/>
          </a:avLst>
        </a:prstGeom>
        <a:solidFill>
          <a:schemeClr val="accent5">
            <a:hueOff val="-1655646"/>
            <a:satOff val="6635"/>
            <a:lumOff val="1438"/>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CC91D-1F9F-4531-B646-29E97A6E492A}">
      <dsp:nvSpPr>
        <dsp:cNvPr id="0" name=""/>
        <dsp:cNvSpPr/>
      </dsp:nvSpPr>
      <dsp:spPr>
        <a:xfrm rot="5400000">
          <a:off x="2518452" y="665988"/>
          <a:ext cx="1150055" cy="1913667"/>
        </a:xfrm>
        <a:prstGeom prst="corner">
          <a:avLst>
            <a:gd name="adj1" fmla="val 16120"/>
            <a:gd name="adj2" fmla="val 16110"/>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11E8E-950A-40CF-81B1-EED54CD6D811}">
      <dsp:nvSpPr>
        <dsp:cNvPr id="0" name=""/>
        <dsp:cNvSpPr/>
      </dsp:nvSpPr>
      <dsp:spPr>
        <a:xfrm>
          <a:off x="2326479" y="1237762"/>
          <a:ext cx="1727669" cy="1514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t>The CONFIDENCE LEVEL</a:t>
          </a:r>
        </a:p>
        <a:p>
          <a:pPr lvl="0" algn="ctr" defTabSz="711200">
            <a:lnSpc>
              <a:spcPct val="90000"/>
            </a:lnSpc>
            <a:spcBef>
              <a:spcPct val="0"/>
            </a:spcBef>
            <a:spcAft>
              <a:spcPct val="35000"/>
            </a:spcAft>
          </a:pPr>
          <a:r>
            <a:rPr lang="en-US" sz="1200" b="1" kern="1200" dirty="0" smtClean="0">
              <a:solidFill>
                <a:srgbClr val="002060"/>
              </a:solidFill>
            </a:rPr>
            <a:t>“How certain do I want my answer to be?”</a:t>
          </a:r>
          <a:endParaRPr lang="en-US" sz="1200" b="1" kern="1200" dirty="0">
            <a:solidFill>
              <a:srgbClr val="002060"/>
            </a:solidFill>
          </a:endParaRPr>
        </a:p>
      </dsp:txBody>
      <dsp:txXfrm>
        <a:off x="2326479" y="1237762"/>
        <a:ext cx="1727669" cy="1514403"/>
      </dsp:txXfrm>
    </dsp:sp>
    <dsp:sp modelId="{70B1F81B-5764-44C1-911F-BAC834A3B416}">
      <dsp:nvSpPr>
        <dsp:cNvPr id="0" name=""/>
        <dsp:cNvSpPr/>
      </dsp:nvSpPr>
      <dsp:spPr>
        <a:xfrm>
          <a:off x="3728173" y="525102"/>
          <a:ext cx="325975" cy="325975"/>
        </a:xfrm>
        <a:prstGeom prst="triangle">
          <a:avLst>
            <a:gd name="adj" fmla="val 10000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1BCB80-32D2-4648-953E-81EA32111378}">
      <dsp:nvSpPr>
        <dsp:cNvPr id="0" name=""/>
        <dsp:cNvSpPr/>
      </dsp:nvSpPr>
      <dsp:spPr>
        <a:xfrm rot="5400000">
          <a:off x="4633456" y="142628"/>
          <a:ext cx="1150055" cy="1913667"/>
        </a:xfrm>
        <a:prstGeom prst="corner">
          <a:avLst>
            <a:gd name="adj1" fmla="val 16120"/>
            <a:gd name="adj2" fmla="val 16110"/>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DBCA5-28F2-4213-B23E-9ADB11C2C56A}">
      <dsp:nvSpPr>
        <dsp:cNvPr id="0" name=""/>
        <dsp:cNvSpPr/>
      </dsp:nvSpPr>
      <dsp:spPr>
        <a:xfrm>
          <a:off x="4441484" y="714402"/>
          <a:ext cx="1727669" cy="1514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t>The HYPOTHESIS </a:t>
          </a:r>
        </a:p>
        <a:p>
          <a:pPr lvl="0" algn="ctr" defTabSz="711200">
            <a:lnSpc>
              <a:spcPct val="90000"/>
            </a:lnSpc>
            <a:spcBef>
              <a:spcPct val="0"/>
            </a:spcBef>
            <a:spcAft>
              <a:spcPct val="35000"/>
            </a:spcAft>
          </a:pPr>
          <a:r>
            <a:rPr lang="en-US" sz="1400" b="1" kern="1200" dirty="0" smtClean="0">
              <a:solidFill>
                <a:srgbClr val="002060"/>
              </a:solidFill>
            </a:rPr>
            <a:t>“</a:t>
          </a:r>
          <a:r>
            <a:rPr lang="en-US" sz="1200" b="1" kern="1200" dirty="0" smtClean="0">
              <a:solidFill>
                <a:srgbClr val="002060"/>
              </a:solidFill>
            </a:rPr>
            <a:t>Is my result the same as the model?”</a:t>
          </a:r>
          <a:endParaRPr lang="en-US" sz="1200" b="1" kern="1200" dirty="0">
            <a:solidFill>
              <a:srgbClr val="002060"/>
            </a:solidFill>
          </a:endParaRPr>
        </a:p>
      </dsp:txBody>
      <dsp:txXfrm>
        <a:off x="4441484" y="714402"/>
        <a:ext cx="1727669" cy="1514403"/>
      </dsp:txXfrm>
    </dsp:sp>
    <dsp:sp modelId="{5363F97F-AAFB-479C-8B6E-AD652A91B3D8}">
      <dsp:nvSpPr>
        <dsp:cNvPr id="0" name=""/>
        <dsp:cNvSpPr/>
      </dsp:nvSpPr>
      <dsp:spPr>
        <a:xfrm>
          <a:off x="5843178" y="1741"/>
          <a:ext cx="325975" cy="325975"/>
        </a:xfrm>
        <a:prstGeom prst="triangle">
          <a:avLst>
            <a:gd name="adj" fmla="val 100000"/>
          </a:avLst>
        </a:prstGeom>
        <a:solidFill>
          <a:schemeClr val="accent5">
            <a:hueOff val="-8278230"/>
            <a:satOff val="33176"/>
            <a:lumOff val="719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D8A021-EE6A-4E36-827E-62AF6DE9B0B2}">
      <dsp:nvSpPr>
        <dsp:cNvPr id="0" name=""/>
        <dsp:cNvSpPr/>
      </dsp:nvSpPr>
      <dsp:spPr>
        <a:xfrm rot="5400000">
          <a:off x="6748461" y="-380731"/>
          <a:ext cx="1150055" cy="1913667"/>
        </a:xfrm>
        <a:prstGeom prst="corner">
          <a:avLst>
            <a:gd name="adj1" fmla="val 16120"/>
            <a:gd name="adj2" fmla="val 161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2B2B74-6C30-4A02-B917-F2CD361567AE}">
      <dsp:nvSpPr>
        <dsp:cNvPr id="0" name=""/>
        <dsp:cNvSpPr/>
      </dsp:nvSpPr>
      <dsp:spPr>
        <a:xfrm>
          <a:off x="6556488" y="191042"/>
          <a:ext cx="1727669" cy="1514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t>The MODEL</a:t>
          </a:r>
        </a:p>
        <a:p>
          <a:pPr lvl="0" algn="ctr" defTabSz="711200">
            <a:lnSpc>
              <a:spcPct val="90000"/>
            </a:lnSpc>
            <a:spcBef>
              <a:spcPct val="0"/>
            </a:spcBef>
            <a:spcAft>
              <a:spcPct val="35000"/>
            </a:spcAft>
          </a:pPr>
          <a:r>
            <a:rPr lang="en-US" sz="1400" b="1" kern="1200" dirty="0" smtClean="0">
              <a:solidFill>
                <a:srgbClr val="002060"/>
              </a:solidFill>
            </a:rPr>
            <a:t>“</a:t>
          </a:r>
          <a:r>
            <a:rPr lang="en-US" sz="1200" b="1" kern="1200" dirty="0" smtClean="0">
              <a:solidFill>
                <a:srgbClr val="002060"/>
              </a:solidFill>
            </a:rPr>
            <a:t>What is my result being compared to?”</a:t>
          </a:r>
          <a:endParaRPr lang="en-US" sz="1200" b="1" kern="1200" dirty="0">
            <a:solidFill>
              <a:srgbClr val="002060"/>
            </a:solidFill>
          </a:endParaRPr>
        </a:p>
      </dsp:txBody>
      <dsp:txXfrm>
        <a:off x="6556488" y="191042"/>
        <a:ext cx="1727669" cy="151440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42.wmf"/><Relationship Id="rId5" Type="http://schemas.openxmlformats.org/officeDocument/2006/relationships/image" Target="../media/image56.wmf"/><Relationship Id="rId4"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107BB-1F18-4807-9F6E-83347A43761F}" type="datetimeFigureOut">
              <a:rPr lang="en-US" smtClean="0"/>
              <a:t>6/18/2015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5E476F-D53E-4CE5-BA60-FF70A63729A5}" type="slidenum">
              <a:rPr lang="en-US" smtClean="0"/>
              <a:t>‹#›</a:t>
            </a:fld>
            <a:endParaRPr lang="en-US" dirty="0"/>
          </a:p>
        </p:txBody>
      </p:sp>
    </p:spTree>
    <p:extLst>
      <p:ext uri="{BB962C8B-B14F-4D97-AF65-F5344CB8AC3E}">
        <p14:creationId xmlns:p14="http://schemas.microsoft.com/office/powerpoint/2010/main" val="2853340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5E476F-D53E-4CE5-BA60-FF70A63729A5}" type="slidenum">
              <a:rPr lang="en-US" smtClean="0"/>
              <a:t>2</a:t>
            </a:fld>
            <a:endParaRPr lang="en-US" dirty="0"/>
          </a:p>
        </p:txBody>
      </p:sp>
    </p:spTree>
    <p:extLst>
      <p:ext uri="{BB962C8B-B14F-4D97-AF65-F5344CB8AC3E}">
        <p14:creationId xmlns:p14="http://schemas.microsoft.com/office/powerpoint/2010/main" val="224196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5E476F-D53E-4CE5-BA60-FF70A63729A5}" type="slidenum">
              <a:rPr lang="en-US" smtClean="0"/>
              <a:t>28</a:t>
            </a:fld>
            <a:endParaRPr lang="en-US" dirty="0"/>
          </a:p>
        </p:txBody>
      </p:sp>
    </p:spTree>
    <p:extLst>
      <p:ext uri="{BB962C8B-B14F-4D97-AF65-F5344CB8AC3E}">
        <p14:creationId xmlns:p14="http://schemas.microsoft.com/office/powerpoint/2010/main" val="120655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AAD2F-C477-4CFC-97E1-C272827029D5}"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232FED-98EE-4757-AF75-718F3AC62BBC}" type="slidenum">
              <a:rPr lang="en-US" smtClean="0"/>
              <a:t>‹#›</a:t>
            </a:fld>
            <a:endParaRPr lang="en-US" dirty="0"/>
          </a:p>
        </p:txBody>
      </p:sp>
    </p:spTree>
    <p:extLst>
      <p:ext uri="{BB962C8B-B14F-4D97-AF65-F5344CB8AC3E}">
        <p14:creationId xmlns:p14="http://schemas.microsoft.com/office/powerpoint/2010/main" val="1511005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AAD2F-C477-4CFC-97E1-C272827029D5}"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232FED-98EE-4757-AF75-718F3AC62BBC}" type="slidenum">
              <a:rPr lang="en-US" smtClean="0"/>
              <a:t>‹#›</a:t>
            </a:fld>
            <a:endParaRPr lang="en-US" dirty="0"/>
          </a:p>
        </p:txBody>
      </p:sp>
    </p:spTree>
    <p:extLst>
      <p:ext uri="{BB962C8B-B14F-4D97-AF65-F5344CB8AC3E}">
        <p14:creationId xmlns:p14="http://schemas.microsoft.com/office/powerpoint/2010/main" val="25330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AAD2F-C477-4CFC-97E1-C272827029D5}"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232FED-98EE-4757-AF75-718F3AC62BBC}" type="slidenum">
              <a:rPr lang="en-US" smtClean="0"/>
              <a:t>‹#›</a:t>
            </a:fld>
            <a:endParaRPr lang="en-US" dirty="0"/>
          </a:p>
        </p:txBody>
      </p:sp>
    </p:spTree>
    <p:extLst>
      <p:ext uri="{BB962C8B-B14F-4D97-AF65-F5344CB8AC3E}">
        <p14:creationId xmlns:p14="http://schemas.microsoft.com/office/powerpoint/2010/main" val="9867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AAD2F-C477-4CFC-97E1-C272827029D5}"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232FED-98EE-4757-AF75-718F3AC62BBC}" type="slidenum">
              <a:rPr lang="en-US" smtClean="0"/>
              <a:t>‹#›</a:t>
            </a:fld>
            <a:endParaRPr lang="en-US" dirty="0"/>
          </a:p>
        </p:txBody>
      </p:sp>
    </p:spTree>
    <p:extLst>
      <p:ext uri="{BB962C8B-B14F-4D97-AF65-F5344CB8AC3E}">
        <p14:creationId xmlns:p14="http://schemas.microsoft.com/office/powerpoint/2010/main" val="411498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AAD2F-C477-4CFC-97E1-C272827029D5}" type="datetimeFigureOut">
              <a:rPr lang="en-US" smtClean="0"/>
              <a:t>6/18/2015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232FED-98EE-4757-AF75-718F3AC62BBC}" type="slidenum">
              <a:rPr lang="en-US" smtClean="0"/>
              <a:t>‹#›</a:t>
            </a:fld>
            <a:endParaRPr lang="en-US" dirty="0"/>
          </a:p>
        </p:txBody>
      </p:sp>
    </p:spTree>
    <p:extLst>
      <p:ext uri="{BB962C8B-B14F-4D97-AF65-F5344CB8AC3E}">
        <p14:creationId xmlns:p14="http://schemas.microsoft.com/office/powerpoint/2010/main" val="272702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AAD2F-C477-4CFC-97E1-C272827029D5}" type="datetimeFigureOut">
              <a:rPr lang="en-US" smtClean="0"/>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232FED-98EE-4757-AF75-718F3AC62BBC}" type="slidenum">
              <a:rPr lang="en-US" smtClean="0"/>
              <a:t>‹#›</a:t>
            </a:fld>
            <a:endParaRPr lang="en-US" dirty="0"/>
          </a:p>
        </p:txBody>
      </p:sp>
    </p:spTree>
    <p:extLst>
      <p:ext uri="{BB962C8B-B14F-4D97-AF65-F5344CB8AC3E}">
        <p14:creationId xmlns:p14="http://schemas.microsoft.com/office/powerpoint/2010/main" val="139130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AAD2F-C477-4CFC-97E1-C272827029D5}" type="datetimeFigureOut">
              <a:rPr lang="en-US" smtClean="0"/>
              <a:t>6/18/2015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232FED-98EE-4757-AF75-718F3AC62BBC}" type="slidenum">
              <a:rPr lang="en-US" smtClean="0"/>
              <a:t>‹#›</a:t>
            </a:fld>
            <a:endParaRPr lang="en-US" dirty="0"/>
          </a:p>
        </p:txBody>
      </p:sp>
    </p:spTree>
    <p:extLst>
      <p:ext uri="{BB962C8B-B14F-4D97-AF65-F5344CB8AC3E}">
        <p14:creationId xmlns:p14="http://schemas.microsoft.com/office/powerpoint/2010/main" val="19248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AAD2F-C477-4CFC-97E1-C272827029D5}" type="datetimeFigureOut">
              <a:rPr lang="en-US" smtClean="0"/>
              <a:t>6/18/2015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232FED-98EE-4757-AF75-718F3AC62BBC}" type="slidenum">
              <a:rPr lang="en-US" smtClean="0"/>
              <a:t>‹#›</a:t>
            </a:fld>
            <a:endParaRPr lang="en-US" dirty="0"/>
          </a:p>
        </p:txBody>
      </p:sp>
    </p:spTree>
    <p:extLst>
      <p:ext uri="{BB962C8B-B14F-4D97-AF65-F5344CB8AC3E}">
        <p14:creationId xmlns:p14="http://schemas.microsoft.com/office/powerpoint/2010/main" val="112836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AAD2F-C477-4CFC-97E1-C272827029D5}" type="datetimeFigureOut">
              <a:rPr lang="en-US" smtClean="0"/>
              <a:t>6/18/2015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232FED-98EE-4757-AF75-718F3AC62BBC}" type="slidenum">
              <a:rPr lang="en-US" smtClean="0"/>
              <a:t>‹#›</a:t>
            </a:fld>
            <a:endParaRPr lang="en-US" dirty="0"/>
          </a:p>
        </p:txBody>
      </p:sp>
    </p:spTree>
    <p:extLst>
      <p:ext uri="{BB962C8B-B14F-4D97-AF65-F5344CB8AC3E}">
        <p14:creationId xmlns:p14="http://schemas.microsoft.com/office/powerpoint/2010/main" val="60282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AAD2F-C477-4CFC-97E1-C272827029D5}" type="datetimeFigureOut">
              <a:rPr lang="en-US" smtClean="0"/>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232FED-98EE-4757-AF75-718F3AC62BBC}" type="slidenum">
              <a:rPr lang="en-US" smtClean="0"/>
              <a:t>‹#›</a:t>
            </a:fld>
            <a:endParaRPr lang="en-US" dirty="0"/>
          </a:p>
        </p:txBody>
      </p:sp>
    </p:spTree>
    <p:extLst>
      <p:ext uri="{BB962C8B-B14F-4D97-AF65-F5344CB8AC3E}">
        <p14:creationId xmlns:p14="http://schemas.microsoft.com/office/powerpoint/2010/main" val="406494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AAD2F-C477-4CFC-97E1-C272827029D5}" type="datetimeFigureOut">
              <a:rPr lang="en-US" smtClean="0"/>
              <a:t>6/18/2015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232FED-98EE-4757-AF75-718F3AC62BBC}" type="slidenum">
              <a:rPr lang="en-US" smtClean="0"/>
              <a:t>‹#›</a:t>
            </a:fld>
            <a:endParaRPr lang="en-US" dirty="0"/>
          </a:p>
        </p:txBody>
      </p:sp>
    </p:spTree>
    <p:extLst>
      <p:ext uri="{BB962C8B-B14F-4D97-AF65-F5344CB8AC3E}">
        <p14:creationId xmlns:p14="http://schemas.microsoft.com/office/powerpoint/2010/main" val="272963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AAD2F-C477-4CFC-97E1-C272827029D5}" type="datetimeFigureOut">
              <a:rPr lang="en-US" smtClean="0"/>
              <a:t>6/18/2015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32FED-98EE-4757-AF75-718F3AC62BBC}" type="slidenum">
              <a:rPr lang="en-US" smtClean="0"/>
              <a:t>‹#›</a:t>
            </a:fld>
            <a:endParaRPr lang="en-US" dirty="0"/>
          </a:p>
        </p:txBody>
      </p:sp>
    </p:spTree>
    <p:extLst>
      <p:ext uri="{BB962C8B-B14F-4D97-AF65-F5344CB8AC3E}">
        <p14:creationId xmlns:p14="http://schemas.microsoft.com/office/powerpoint/2010/main" val="338790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4.png"/><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7.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9.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5.bin"/><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27.w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29.wmf"/><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1.wmf"/><Relationship Id="rId5" Type="http://schemas.openxmlformats.org/officeDocument/2006/relationships/oleObject" Target="../embeddings/oleObject25.bin"/><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7.bin"/><Relationship Id="rId5" Type="http://schemas.openxmlformats.org/officeDocument/2006/relationships/image" Target="../media/image32.wmf"/><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16.jpeg"/><Relationship Id="rId4" Type="http://schemas.openxmlformats.org/officeDocument/2006/relationships/image" Target="../media/image3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5.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3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3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39.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40.wmf"/></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35.bin"/><Relationship Id="rId5" Type="http://schemas.openxmlformats.org/officeDocument/2006/relationships/image" Target="../media/image41.wmf"/><Relationship Id="rId4"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6.bin"/><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45.wmf"/><Relationship Id="rId5" Type="http://schemas.openxmlformats.org/officeDocument/2006/relationships/oleObject" Target="../embeddings/oleObject37.bin"/><Relationship Id="rId4" Type="http://schemas.openxmlformats.org/officeDocument/2006/relationships/image" Target="../media/image44.wmf"/></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39.bin"/><Relationship Id="rId5" Type="http://schemas.openxmlformats.org/officeDocument/2006/relationships/image" Target="../media/image47.wmf"/><Relationship Id="rId4" Type="http://schemas.openxmlformats.org/officeDocument/2006/relationships/oleObject" Target="../embeddings/oleObject38.bin"/></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50.wmf"/><Relationship Id="rId4" Type="http://schemas.openxmlformats.org/officeDocument/2006/relationships/oleObject" Target="../embeddings/oleObject40.bin"/></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52.wmf"/><Relationship Id="rId4" Type="http://schemas.openxmlformats.org/officeDocument/2006/relationships/oleObject" Target="../embeddings/oleObject41.bin"/></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53.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55.wmf"/><Relationship Id="rId4" Type="http://schemas.openxmlformats.org/officeDocument/2006/relationships/image" Target="../media/image42.wmf"/><Relationship Id="rId9" Type="http://schemas.openxmlformats.org/officeDocument/2006/relationships/oleObject" Target="../embeddings/oleObject45.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58.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0.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63.wmf"/><Relationship Id="rId5" Type="http://schemas.openxmlformats.org/officeDocument/2006/relationships/oleObject" Target="../embeddings/oleObject53.bin"/><Relationship Id="rId4" Type="http://schemas.openxmlformats.org/officeDocument/2006/relationships/image" Target="../media/image62.wmf"/></Relationships>
</file>

<file path=ppt/slides/_rels/slide53.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65.wmf"/><Relationship Id="rId5" Type="http://schemas.openxmlformats.org/officeDocument/2006/relationships/oleObject" Target="../embeddings/oleObject55.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57.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4" name="Text Box 5"/>
          <p:cNvSpPr txBox="1">
            <a:spLocks noChangeArrowheads="1"/>
          </p:cNvSpPr>
          <p:nvPr/>
        </p:nvSpPr>
        <p:spPr bwMode="auto">
          <a:xfrm>
            <a:off x="228600" y="990600"/>
            <a:ext cx="8766175"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Describing the Variation in Large Data Sets</a:t>
            </a:r>
            <a:endParaRPr lang="en-US" altLang="en-US" sz="2000" b="0" i="1" dirty="0">
              <a:solidFill>
                <a:schemeClr val="tx2"/>
              </a:solidFill>
            </a:endParaRPr>
          </a:p>
          <a:p>
            <a:pPr eaLnBrk="1" hangingPunct="1"/>
            <a:endParaRPr lang="en-US" altLang="en-US" b="0" i="1" dirty="0">
              <a:solidFill>
                <a:schemeClr val="tx2"/>
              </a:solidFill>
            </a:endParaRPr>
          </a:p>
          <a:p>
            <a:pPr lvl="1" eaLnBrk="1" hangingPunct="1"/>
            <a:r>
              <a:rPr lang="en-US" altLang="en-US" dirty="0" smtClean="0">
                <a:solidFill>
                  <a:srgbClr val="CC3300"/>
                </a:solidFill>
              </a:rPr>
              <a:t>Random variations will be present whenever we make a measurement:</a:t>
            </a:r>
            <a:endParaRPr lang="en-US" altLang="en-US" b="0" dirty="0"/>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A </a:t>
            </a:r>
            <a:r>
              <a:rPr lang="en-US" altLang="en-US" sz="1600" b="0" u="sng" dirty="0"/>
              <a:t>large</a:t>
            </a:r>
            <a:r>
              <a:rPr lang="en-US" altLang="en-US" sz="1600" b="0" dirty="0"/>
              <a:t> number of experiments done under identical conditions will yield a distribution of </a:t>
            </a:r>
            <a:r>
              <a:rPr lang="en-US" altLang="en-US" sz="1600" b="0" dirty="0" smtClean="0"/>
              <a:t>results.</a:t>
            </a:r>
          </a:p>
          <a:p>
            <a:pPr marL="1376363" lvl="3" indent="-461963" eaLnBrk="1" hangingPunct="1">
              <a:spcAft>
                <a:spcPts val="600"/>
              </a:spcAft>
              <a:buClr>
                <a:srgbClr val="CC3300"/>
              </a:buClr>
              <a:buSzPct val="100000"/>
              <a:buFont typeface="+mj-lt"/>
              <a:buAutoNum type="romanUcPeriod"/>
            </a:pPr>
            <a:r>
              <a:rPr lang="en-US" altLang="en-US" sz="1600" b="0" dirty="0" smtClean="0"/>
              <a:t>Equal chance of getting either high or low variations in a result – “bell-shape” curve centered around the average of the data set.</a:t>
            </a:r>
            <a:endParaRPr lang="en-US" altLang="en-US" sz="1600" b="0" dirty="0"/>
          </a:p>
          <a:p>
            <a:pPr marL="1376363" lvl="3" indent="-461963" eaLnBrk="1" hangingPunct="1">
              <a:spcAft>
                <a:spcPts val="600"/>
              </a:spcAft>
              <a:buClr>
                <a:srgbClr val="CC3300"/>
              </a:buClr>
              <a:buSzPct val="100000"/>
              <a:buFont typeface="+mj-lt"/>
              <a:buAutoNum type="romanUcPeriod"/>
            </a:pPr>
            <a:r>
              <a:rPr lang="en-US" altLang="en-US" sz="1600" b="0" dirty="0" smtClean="0"/>
              <a:t>Distribution </a:t>
            </a:r>
            <a:r>
              <a:rPr lang="en-US" altLang="en-US" sz="1600" b="0" dirty="0"/>
              <a:t>of results is </a:t>
            </a:r>
            <a:r>
              <a:rPr lang="en-US" altLang="en-US" sz="1600" b="0" dirty="0" smtClean="0"/>
              <a:t>known as  </a:t>
            </a:r>
            <a:r>
              <a:rPr lang="en-US" altLang="en-US" sz="1600" i="1" dirty="0" smtClean="0"/>
              <a:t>Normal distribution </a:t>
            </a:r>
            <a:r>
              <a:rPr lang="en-US" altLang="en-US" sz="1600" b="0" dirty="0" smtClean="0"/>
              <a:t>of a </a:t>
            </a:r>
            <a:r>
              <a:rPr lang="en-US" altLang="en-US" sz="1600" b="0" i="1" dirty="0" smtClean="0"/>
              <a:t>Gaussian distribution</a:t>
            </a:r>
            <a:endParaRPr lang="en-US" altLang="en-US" sz="1600" b="0" i="1" dirty="0"/>
          </a:p>
        </p:txBody>
      </p:sp>
      <p:grpSp>
        <p:nvGrpSpPr>
          <p:cNvPr id="12" name="Group 11"/>
          <p:cNvGrpSpPr/>
          <p:nvPr/>
        </p:nvGrpSpPr>
        <p:grpSpPr>
          <a:xfrm>
            <a:off x="1477508" y="3972965"/>
            <a:ext cx="6872287" cy="2840037"/>
            <a:chOff x="2103438" y="3713163"/>
            <a:chExt cx="6872287" cy="2840037"/>
          </a:xfrm>
        </p:grpSpPr>
        <p:pic>
          <p:nvPicPr>
            <p:cNvPr id="5" name="Picture 6" descr="350px-Standard_deviation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4141788"/>
              <a:ext cx="57467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rot="16200000">
              <a:off x="1153319" y="4972844"/>
              <a:ext cx="2205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1400" dirty="0"/>
                <a:t>Number of Occurrences</a:t>
              </a:r>
            </a:p>
          </p:txBody>
        </p:sp>
        <p:sp>
          <p:nvSpPr>
            <p:cNvPr id="7" name="Text Box 8"/>
            <p:cNvSpPr txBox="1">
              <a:spLocks noChangeArrowheads="1"/>
            </p:cNvSpPr>
            <p:nvPr/>
          </p:nvSpPr>
          <p:spPr bwMode="auto">
            <a:xfrm>
              <a:off x="4937125" y="6248400"/>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1400" dirty="0"/>
                <a:t>Value</a:t>
              </a:r>
            </a:p>
          </p:txBody>
        </p:sp>
        <p:sp>
          <p:nvSpPr>
            <p:cNvPr id="8" name="Line 9"/>
            <p:cNvSpPr>
              <a:spLocks noChangeShapeType="1"/>
            </p:cNvSpPr>
            <p:nvPr/>
          </p:nvSpPr>
          <p:spPr bwMode="auto">
            <a:xfrm flipV="1">
              <a:off x="5249863" y="3992563"/>
              <a:ext cx="698500" cy="39846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9" name="Text Box 10"/>
            <p:cNvSpPr txBox="1">
              <a:spLocks noChangeArrowheads="1"/>
            </p:cNvSpPr>
            <p:nvPr/>
          </p:nvSpPr>
          <p:spPr bwMode="auto">
            <a:xfrm>
              <a:off x="5943599" y="3713163"/>
              <a:ext cx="2422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1400" dirty="0">
                  <a:solidFill>
                    <a:schemeClr val="accent2"/>
                  </a:solidFill>
                </a:rPr>
                <a:t>High population about </a:t>
              </a:r>
              <a:r>
                <a:rPr lang="en-US" altLang="en-US" sz="1400" dirty="0" smtClean="0">
                  <a:solidFill>
                    <a:schemeClr val="accent2"/>
                  </a:solidFill>
                </a:rPr>
                <a:t>mean (</a:t>
              </a:r>
              <a:r>
                <a:rPr lang="en-US" altLang="en-US" sz="1400" dirty="0" smtClean="0">
                  <a:solidFill>
                    <a:schemeClr val="accent2"/>
                  </a:solidFill>
                  <a:latin typeface="Symbol" panose="05050102010706020507" pitchFamily="18" charset="2"/>
                </a:rPr>
                <a:t>m</a:t>
              </a:r>
              <a:r>
                <a:rPr lang="en-US" altLang="en-US" sz="1400" dirty="0" smtClean="0">
                  <a:solidFill>
                    <a:schemeClr val="accent2"/>
                  </a:solidFill>
                </a:rPr>
                <a:t>) or correct </a:t>
              </a:r>
              <a:r>
                <a:rPr lang="en-US" altLang="en-US" sz="1400" dirty="0">
                  <a:solidFill>
                    <a:schemeClr val="accent2"/>
                  </a:solidFill>
                </a:rPr>
                <a:t>value</a:t>
              </a:r>
            </a:p>
          </p:txBody>
        </p:sp>
        <p:sp>
          <p:nvSpPr>
            <p:cNvPr id="10" name="Line 11"/>
            <p:cNvSpPr>
              <a:spLocks noChangeShapeType="1"/>
            </p:cNvSpPr>
            <p:nvPr/>
          </p:nvSpPr>
          <p:spPr bwMode="auto">
            <a:xfrm flipH="1">
              <a:off x="7691438" y="5445125"/>
              <a:ext cx="344487" cy="4953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 name="Text Box 12"/>
            <p:cNvSpPr txBox="1">
              <a:spLocks noChangeArrowheads="1"/>
            </p:cNvSpPr>
            <p:nvPr/>
          </p:nvSpPr>
          <p:spPr bwMode="auto">
            <a:xfrm>
              <a:off x="7096125" y="4910138"/>
              <a:ext cx="1879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1400" dirty="0">
                  <a:solidFill>
                    <a:schemeClr val="accent2"/>
                  </a:solidFill>
                </a:rPr>
                <a:t>low population far from correct value</a:t>
              </a:r>
            </a:p>
          </p:txBody>
        </p:sp>
      </p:grpSp>
      <p:cxnSp>
        <p:nvCxnSpPr>
          <p:cNvPr id="14" name="Straight Arrow Connector 13"/>
          <p:cNvCxnSpPr/>
          <p:nvPr/>
        </p:nvCxnSpPr>
        <p:spPr>
          <a:xfrm>
            <a:off x="3962400" y="5201444"/>
            <a:ext cx="1219200" cy="0"/>
          </a:xfrm>
          <a:prstGeom prst="straightConnector1">
            <a:avLst/>
          </a:prstGeom>
          <a:ln w="381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Line 9"/>
          <p:cNvSpPr>
            <a:spLocks noChangeShapeType="1"/>
          </p:cNvSpPr>
          <p:nvPr/>
        </p:nvSpPr>
        <p:spPr bwMode="auto">
          <a:xfrm flipH="1" flipV="1">
            <a:off x="3581400" y="4312583"/>
            <a:ext cx="674703" cy="872986"/>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6" name="Text Box 10"/>
          <p:cNvSpPr txBox="1">
            <a:spLocks noChangeArrowheads="1"/>
          </p:cNvSpPr>
          <p:nvPr/>
        </p:nvSpPr>
        <p:spPr bwMode="auto">
          <a:xfrm>
            <a:off x="2202232" y="3744774"/>
            <a:ext cx="2053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en-US" sz="1400" dirty="0" smtClean="0">
                <a:solidFill>
                  <a:schemeClr val="accent2"/>
                </a:solidFill>
              </a:rPr>
              <a:t>Width of ± 1 standard deviation (</a:t>
            </a:r>
            <a:r>
              <a:rPr lang="en-US" altLang="en-US" sz="1400" dirty="0" smtClean="0">
                <a:solidFill>
                  <a:schemeClr val="accent2"/>
                </a:solidFill>
                <a:latin typeface="Symbol" panose="05050102010706020507" pitchFamily="18" charset="2"/>
              </a:rPr>
              <a:t>s</a:t>
            </a:r>
            <a:r>
              <a:rPr lang="en-US" altLang="en-US" sz="1400" dirty="0" smtClean="0">
                <a:solidFill>
                  <a:schemeClr val="accent2"/>
                </a:solidFill>
              </a:rPr>
              <a:t>) </a:t>
            </a:r>
            <a:endParaRPr lang="en-US" altLang="en-US" sz="1400" dirty="0">
              <a:solidFill>
                <a:schemeClr val="accent2"/>
              </a:solidFill>
            </a:endParaRPr>
          </a:p>
        </p:txBody>
      </p:sp>
    </p:spTree>
    <p:extLst>
      <p:ext uri="{BB962C8B-B14F-4D97-AF65-F5344CB8AC3E}">
        <p14:creationId xmlns:p14="http://schemas.microsoft.com/office/powerpoint/2010/main" val="3495850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mc:AlternateContent xmlns:mc="http://schemas.openxmlformats.org/markup-compatibility/2006" xmlns:a14="http://schemas.microsoft.com/office/drawing/2010/main">
        <mc:Choice Requires="a14">
          <p:sp>
            <p:nvSpPr>
              <p:cNvPr id="3" name="Text Box 5"/>
              <p:cNvSpPr txBox="1">
                <a:spLocks noChangeArrowheads="1"/>
              </p:cNvSpPr>
              <p:nvPr/>
            </p:nvSpPr>
            <p:spPr bwMode="auto">
              <a:xfrm>
                <a:off x="228600" y="990600"/>
                <a:ext cx="8766175" cy="4847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Describing the Variation in Small Data Sets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Confidence Intervals: </a:t>
                </a:r>
                <a:endParaRPr lang="en-US" altLang="en-US" sz="1600" b="0" dirty="0" smtClean="0">
                  <a:solidFill>
                    <a:srgbClr val="002060"/>
                  </a:solidFill>
                </a:endParaRPr>
              </a:p>
              <a:p>
                <a:pPr marL="1260475" lvl="3" indent="-346075" eaLnBrk="1" hangingPunct="1">
                  <a:spcBef>
                    <a:spcPts val="600"/>
                  </a:spcBef>
                  <a:spcAft>
                    <a:spcPts val="600"/>
                  </a:spcAft>
                  <a:buClr>
                    <a:srgbClr val="CC3300"/>
                  </a:buClr>
                  <a:buSzPct val="100000"/>
                </a:pPr>
                <a:r>
                  <a:rPr lang="en-US" altLang="en-US" sz="1600" b="0" dirty="0" smtClean="0"/>
                  <a:t>III.	Relatively easy to determine the meaning of these ranges for large groups of numbers, this becomes more complicated for small data sets</a:t>
                </a:r>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b="0" dirty="0" smtClean="0">
                    <a:solidFill>
                      <a:srgbClr val="002060"/>
                    </a:solidFill>
                  </a:rPr>
                  <a:t>Mean and standard deviations are only </a:t>
                </a:r>
                <a:r>
                  <a:rPr lang="en-US" altLang="en-US" sz="1600" i="1" u="sng" dirty="0" smtClean="0">
                    <a:solidFill>
                      <a:srgbClr val="002060"/>
                    </a:solidFill>
                  </a:rPr>
                  <a:t>estimates</a:t>
                </a:r>
                <a:r>
                  <a:rPr lang="en-US" altLang="en-US" sz="1600" b="0" dirty="0" smtClean="0">
                    <a:solidFill>
                      <a:srgbClr val="002060"/>
                    </a:solidFill>
                  </a:rPr>
                  <a:t> of their true value</a:t>
                </a:r>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b="0" dirty="0" smtClean="0">
                    <a:solidFill>
                      <a:srgbClr val="002060"/>
                    </a:solidFill>
                  </a:rPr>
                  <a:t>Always a greater uncertainty when working with small data sets</a:t>
                </a:r>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i="1" dirty="0" smtClean="0"/>
                  <a:t>Requires the use of larger confidence intervals</a:t>
                </a:r>
              </a:p>
              <a:p>
                <a:pPr marL="1376363" lvl="3" indent="-461963" eaLnBrk="1" hangingPunct="1">
                  <a:spcBef>
                    <a:spcPts val="600"/>
                  </a:spcBef>
                  <a:spcAft>
                    <a:spcPts val="600"/>
                  </a:spcAft>
                  <a:buClr>
                    <a:srgbClr val="CC3300"/>
                  </a:buClr>
                  <a:buSzPct val="100000"/>
                  <a:buAutoNum type="romanUcPeriod" startAt="4"/>
                </a:pPr>
                <a:r>
                  <a:rPr lang="en-US" altLang="en-US" sz="1600" b="0" dirty="0" smtClean="0"/>
                  <a:t>Use a correction factor known as the </a:t>
                </a:r>
                <a:r>
                  <a:rPr lang="en-US" altLang="en-US" sz="1600" i="1" dirty="0" smtClean="0"/>
                  <a:t>Student’s t value </a:t>
                </a:r>
                <a:r>
                  <a:rPr lang="en-US" altLang="en-US" sz="1600" b="0" dirty="0" smtClean="0"/>
                  <a:t>(</a:t>
                </a:r>
                <a:r>
                  <a:rPr lang="en-US" altLang="en-US" sz="1600" i="1" dirty="0" smtClean="0"/>
                  <a:t>t</a:t>
                </a:r>
                <a:r>
                  <a:rPr lang="en-US" altLang="en-US" sz="1600" b="0" dirty="0" smtClean="0"/>
                  <a:t>)</a:t>
                </a:r>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b="0" dirty="0" smtClean="0"/>
                  <a:t>Express the confidence interval for an entire population of results based on </a:t>
                </a:r>
                <a:r>
                  <a:rPr lang="en-US" altLang="en-US" sz="1600" i="1" dirty="0" smtClean="0"/>
                  <a:t>s</a:t>
                </a:r>
              </a:p>
              <a:p>
                <a:pPr marL="1143000" lvl="4" indent="0" eaLnBrk="1" hangingPunct="1">
                  <a:spcBef>
                    <a:spcPts val="600"/>
                  </a:spcBef>
                  <a:spcAft>
                    <a:spcPts val="600"/>
                  </a:spcAft>
                  <a:buClr>
                    <a:srgbClr val="CC3300"/>
                  </a:buClr>
                  <a:buSzPct val="100000"/>
                </a:pPr>
                <a:endParaRPr lang="en-US" altLang="en-US" sz="1600" i="1" dirty="0"/>
              </a:p>
              <a:p>
                <a:pPr marL="1143000" lvl="4" indent="0" eaLnBrk="1" hangingPunct="1">
                  <a:spcBef>
                    <a:spcPts val="600"/>
                  </a:spcBef>
                  <a:spcAft>
                    <a:spcPts val="600"/>
                  </a:spcAft>
                  <a:buClr>
                    <a:srgbClr val="CC3300"/>
                  </a:buClr>
                  <a:buSzPct val="100000"/>
                </a:pPr>
                <a:endParaRPr lang="en-US" altLang="en-US" sz="1600" i="1" dirty="0" smtClean="0"/>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b="0" dirty="0" smtClean="0"/>
                  <a:t>Express the confidence interval for the measurement of a mean based on </a:t>
                </a:r>
                <a14:m>
                  <m:oMath xmlns:m="http://schemas.openxmlformats.org/officeDocument/2006/math">
                    <m:sSub>
                      <m:sSubPr>
                        <m:ctrlPr>
                          <a:rPr lang="en-US" altLang="en-US" sz="1600" b="0" i="1" smtClean="0">
                            <a:latin typeface="Cambria Math"/>
                          </a:rPr>
                        </m:ctrlPr>
                      </m:sSubPr>
                      <m:e>
                        <m:r>
                          <a:rPr lang="en-US" altLang="en-US" sz="1600" b="0" i="1" smtClean="0">
                            <a:latin typeface="Cambria Math"/>
                          </a:rPr>
                          <m:t>𝑠</m:t>
                        </m:r>
                      </m:e>
                      <m:sub>
                        <m:acc>
                          <m:accPr>
                            <m:chr m:val="̅"/>
                            <m:ctrlPr>
                              <a:rPr lang="en-US" altLang="en-US" sz="1600" b="0" i="1" smtClean="0">
                                <a:latin typeface="Cambria Math"/>
                              </a:rPr>
                            </m:ctrlPr>
                          </m:accPr>
                          <m:e>
                            <m:r>
                              <a:rPr lang="en-US" altLang="en-US" sz="1600" b="0" i="1" smtClean="0">
                                <a:latin typeface="Cambria Math"/>
                              </a:rPr>
                              <m:t>𝑥</m:t>
                            </m:r>
                          </m:e>
                        </m:acc>
                      </m:sub>
                    </m:sSub>
                  </m:oMath>
                </a14:m>
                <a:r>
                  <a:rPr lang="en-US" altLang="en-US" sz="1600" i="1" dirty="0" smtClean="0"/>
                  <a:t> </a:t>
                </a:r>
              </a:p>
            </p:txBody>
          </p:sp>
        </mc:Choice>
        <mc:Fallback xmlns="">
          <p:sp>
            <p:nvSpPr>
              <p:cNvPr id="3" name="Text Box 5"/>
              <p:cNvSpPr txBox="1">
                <a:spLocks noRot="1" noChangeAspect="1" noMove="1" noResize="1" noEditPoints="1" noAdjustHandles="1" noChangeArrowheads="1" noChangeShapeType="1" noTextEdit="1"/>
              </p:cNvSpPr>
              <p:nvPr/>
            </p:nvSpPr>
            <p:spPr bwMode="auto">
              <a:xfrm>
                <a:off x="228600" y="990600"/>
                <a:ext cx="8766175" cy="4847481"/>
              </a:xfrm>
              <a:prstGeom prst="rect">
                <a:avLst/>
              </a:prstGeom>
              <a:blipFill rotWithShape="1">
                <a:blip r:embed="rId3"/>
                <a:stretch>
                  <a:fillRect l="-765" t="-503" b="-6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820797060"/>
              </p:ext>
            </p:extLst>
          </p:nvPr>
        </p:nvGraphicFramePr>
        <p:xfrm>
          <a:off x="4065588" y="4837113"/>
          <a:ext cx="1541462" cy="303212"/>
        </p:xfrm>
        <a:graphic>
          <a:graphicData uri="http://schemas.openxmlformats.org/presentationml/2006/ole">
            <mc:AlternateContent xmlns:mc="http://schemas.openxmlformats.org/markup-compatibility/2006">
              <mc:Choice xmlns:v="urn:schemas-microsoft-com:vml" Requires="v">
                <p:oleObj spid="_x0000_s6296" name="Equation" r:id="rId4" imgW="774360" imgH="152280" progId="Equation.DSMT4">
                  <p:embed/>
                </p:oleObj>
              </mc:Choice>
              <mc:Fallback>
                <p:oleObj name="Equation" r:id="rId4" imgW="774360" imgH="152280" progId="Equation.DSMT4">
                  <p:embed/>
                  <p:pic>
                    <p:nvPicPr>
                      <p:cNvPr id="0" name="Object 5"/>
                      <p:cNvPicPr>
                        <a:picLocks noChangeAspect="1" noChangeArrowheads="1"/>
                      </p:cNvPicPr>
                      <p:nvPr/>
                    </p:nvPicPr>
                    <p:blipFill>
                      <a:blip r:embed="rId5"/>
                      <a:srcRect/>
                      <a:stretch>
                        <a:fillRect/>
                      </a:stretch>
                    </p:blipFill>
                    <p:spPr bwMode="auto">
                      <a:xfrm>
                        <a:off x="4065588" y="4837113"/>
                        <a:ext cx="1541462"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55263485"/>
              </p:ext>
            </p:extLst>
          </p:nvPr>
        </p:nvGraphicFramePr>
        <p:xfrm>
          <a:off x="3927475" y="6096000"/>
          <a:ext cx="1666875" cy="377825"/>
        </p:xfrm>
        <a:graphic>
          <a:graphicData uri="http://schemas.openxmlformats.org/presentationml/2006/ole">
            <mc:AlternateContent xmlns:mc="http://schemas.openxmlformats.org/markup-compatibility/2006">
              <mc:Choice xmlns:v="urn:schemas-microsoft-com:vml" Requires="v">
                <p:oleObj spid="_x0000_s6297" name="Equation" r:id="rId6" imgW="838080" imgH="190440" progId="Equation.DSMT4">
                  <p:embed/>
                </p:oleObj>
              </mc:Choice>
              <mc:Fallback>
                <p:oleObj name="Equation" r:id="rId6" imgW="838080" imgH="190440" progId="Equation.DSMT4">
                  <p:embed/>
                  <p:pic>
                    <p:nvPicPr>
                      <p:cNvPr id="0" name="Object 5"/>
                      <p:cNvPicPr>
                        <a:picLocks noChangeAspect="1" noChangeArrowheads="1"/>
                      </p:cNvPicPr>
                      <p:nvPr/>
                    </p:nvPicPr>
                    <p:blipFill>
                      <a:blip r:embed="rId7"/>
                      <a:srcRect/>
                      <a:stretch>
                        <a:fillRect/>
                      </a:stretch>
                    </p:blipFill>
                    <p:spPr bwMode="auto">
                      <a:xfrm>
                        <a:off x="3927475" y="6096000"/>
                        <a:ext cx="166687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82541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tu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736" y="2303016"/>
            <a:ext cx="6456264"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5" name="Text Box 5"/>
          <p:cNvSpPr txBox="1">
            <a:spLocks noChangeArrowheads="1"/>
          </p:cNvSpPr>
          <p:nvPr/>
        </p:nvSpPr>
        <p:spPr bwMode="auto">
          <a:xfrm>
            <a:off x="444623" y="9144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228600" lvl="2" indent="0" eaLnBrk="1" hangingPunct="1">
              <a:spcBef>
                <a:spcPts val="600"/>
              </a:spcBef>
              <a:spcAft>
                <a:spcPts val="600"/>
              </a:spcAft>
              <a:buClr>
                <a:srgbClr val="CC3300"/>
              </a:buClr>
              <a:buSzPct val="100000"/>
            </a:pPr>
            <a:r>
              <a:rPr lang="en-US" altLang="en-US" sz="1600" dirty="0" smtClean="0"/>
              <a:t>The following table gives the Student’s t values for a given number of points (</a:t>
            </a:r>
            <a:r>
              <a:rPr lang="en-US" altLang="en-US" sz="1600" i="1" dirty="0" smtClean="0"/>
              <a:t>n</a:t>
            </a:r>
            <a:r>
              <a:rPr lang="en-US" altLang="en-US" sz="1600" dirty="0" smtClean="0"/>
              <a:t>) in your data set as represented by the degrees of freedom (</a:t>
            </a:r>
            <a:r>
              <a:rPr lang="en-US" altLang="en-US" sz="1600" i="1" dirty="0" smtClean="0">
                <a:latin typeface="Symbol" panose="05050102010706020507" pitchFamily="18" charset="2"/>
              </a:rPr>
              <a:t>n </a:t>
            </a:r>
            <a:r>
              <a:rPr lang="en-US" altLang="en-US" sz="1600" dirty="0" smtClean="0"/>
              <a:t>).</a:t>
            </a:r>
          </a:p>
        </p:txBody>
      </p:sp>
      <p:graphicFrame>
        <p:nvGraphicFramePr>
          <p:cNvPr id="6" name="Object 5"/>
          <p:cNvGraphicFramePr>
            <a:graphicFrameLocks noChangeAspect="1"/>
          </p:cNvGraphicFramePr>
          <p:nvPr>
            <p:extLst>
              <p:ext uri="{D42A27DB-BD31-4B8C-83A1-F6EECF244321}">
                <p14:modId xmlns:p14="http://schemas.microsoft.com/office/powerpoint/2010/main" val="3144347048"/>
              </p:ext>
            </p:extLst>
          </p:nvPr>
        </p:nvGraphicFramePr>
        <p:xfrm>
          <a:off x="670016" y="2554287"/>
          <a:ext cx="1234892" cy="377825"/>
        </p:xfrm>
        <a:graphic>
          <a:graphicData uri="http://schemas.openxmlformats.org/presentationml/2006/ole">
            <mc:AlternateContent xmlns:mc="http://schemas.openxmlformats.org/markup-compatibility/2006">
              <mc:Choice xmlns:v="urn:schemas-microsoft-com:vml" Requires="v">
                <p:oleObj spid="_x0000_s7244" name="Equation" r:id="rId4" imgW="495000" imgH="152280" progId="Equation.DSMT4">
                  <p:embed/>
                </p:oleObj>
              </mc:Choice>
              <mc:Fallback>
                <p:oleObj name="Equation" r:id="rId4" imgW="495000" imgH="152280" progId="Equation.DSMT4">
                  <p:embed/>
                  <p:pic>
                    <p:nvPicPr>
                      <p:cNvPr id="0" name="Object 4"/>
                      <p:cNvPicPr>
                        <a:picLocks noChangeAspect="1" noChangeArrowheads="1"/>
                      </p:cNvPicPr>
                      <p:nvPr/>
                    </p:nvPicPr>
                    <p:blipFill>
                      <a:blip r:embed="rId5"/>
                      <a:srcRect/>
                      <a:stretch>
                        <a:fillRect/>
                      </a:stretch>
                    </p:blipFill>
                    <p:spPr bwMode="auto">
                      <a:xfrm>
                        <a:off x="670016" y="2554287"/>
                        <a:ext cx="1234892" cy="377825"/>
                      </a:xfrm>
                      <a:prstGeom prst="rect">
                        <a:avLst/>
                      </a:prstGeom>
                      <a:noFill/>
                      <a:ln>
                        <a:noFill/>
                      </a:ln>
                      <a:effectLst/>
                    </p:spPr>
                  </p:pic>
                </p:oleObj>
              </mc:Fallback>
            </mc:AlternateContent>
          </a:graphicData>
        </a:graphic>
      </p:graphicFrame>
      <p:sp>
        <p:nvSpPr>
          <p:cNvPr id="10" name="Text Box 10"/>
          <p:cNvSpPr txBox="1">
            <a:spLocks noChangeArrowheads="1"/>
          </p:cNvSpPr>
          <p:nvPr/>
        </p:nvSpPr>
        <p:spPr bwMode="auto">
          <a:xfrm>
            <a:off x="4364136" y="1676400"/>
            <a:ext cx="4322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en-US" sz="1400" dirty="0" smtClean="0">
                <a:solidFill>
                  <a:srgbClr val="FF0000"/>
                </a:solidFill>
              </a:rPr>
              <a:t>Student’s t value also depends on the desired degree of certainty – </a:t>
            </a:r>
            <a:r>
              <a:rPr lang="en-US" altLang="en-US" sz="1400" i="1" u="sng" dirty="0" smtClean="0">
                <a:solidFill>
                  <a:srgbClr val="002060"/>
                </a:solidFill>
              </a:rPr>
              <a:t>Confidence level</a:t>
            </a:r>
            <a:endParaRPr lang="en-US" altLang="en-US" sz="1400" i="1" u="sng" dirty="0">
              <a:solidFill>
                <a:srgbClr val="002060"/>
              </a:solidFill>
            </a:endParaRPr>
          </a:p>
        </p:txBody>
      </p:sp>
      <p:cxnSp>
        <p:nvCxnSpPr>
          <p:cNvPr id="12" name="Straight Arrow Connector 11"/>
          <p:cNvCxnSpPr/>
          <p:nvPr/>
        </p:nvCxnSpPr>
        <p:spPr>
          <a:xfrm>
            <a:off x="2057400" y="2743200"/>
            <a:ext cx="630336"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4" name="Text Box 10"/>
          <p:cNvSpPr txBox="1">
            <a:spLocks noChangeArrowheads="1"/>
          </p:cNvSpPr>
          <p:nvPr/>
        </p:nvSpPr>
        <p:spPr bwMode="auto">
          <a:xfrm>
            <a:off x="76200" y="5562600"/>
            <a:ext cx="2422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en-US" sz="1400" dirty="0" smtClean="0">
                <a:solidFill>
                  <a:schemeClr val="accent2"/>
                </a:solidFill>
              </a:rPr>
              <a:t>As </a:t>
            </a:r>
            <a:r>
              <a:rPr lang="en-US" altLang="en-US" sz="1400" i="1" dirty="0" smtClean="0">
                <a:solidFill>
                  <a:schemeClr val="accent2"/>
                </a:solidFill>
              </a:rPr>
              <a:t>n</a:t>
            </a:r>
            <a:r>
              <a:rPr lang="en-US" altLang="en-US" sz="1400" dirty="0" smtClean="0">
                <a:solidFill>
                  <a:schemeClr val="accent2"/>
                </a:solidFill>
              </a:rPr>
              <a:t> becomes large, t approaches ~ 2</a:t>
            </a:r>
          </a:p>
          <a:p>
            <a:pPr algn="ctr" eaLnBrk="1" hangingPunct="1"/>
            <a:r>
              <a:rPr lang="en-US" altLang="en-US" sz="1400" dirty="0" smtClean="0">
                <a:solidFill>
                  <a:schemeClr val="accent2"/>
                </a:solidFill>
              </a:rPr>
              <a:t>(</a:t>
            </a:r>
            <a:r>
              <a:rPr lang="en-US" sz="1400" b="0" dirty="0" smtClean="0">
                <a:solidFill>
                  <a:srgbClr val="002060"/>
                </a:solidFill>
              </a:rPr>
              <a:t>± 2 standard deviations) </a:t>
            </a:r>
            <a:endParaRPr lang="en-US" altLang="en-US" sz="1400" dirty="0">
              <a:solidFill>
                <a:schemeClr val="accent2"/>
              </a:solidFill>
            </a:endParaRPr>
          </a:p>
        </p:txBody>
      </p:sp>
      <p:sp>
        <p:nvSpPr>
          <p:cNvPr id="17" name="Rectangle 16"/>
          <p:cNvSpPr/>
          <p:nvPr/>
        </p:nvSpPr>
        <p:spPr>
          <a:xfrm>
            <a:off x="2687736" y="6553200"/>
            <a:ext cx="6303864" cy="228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a:off x="1447800" y="6301264"/>
            <a:ext cx="1151899" cy="36623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9918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3" indent="0" eaLnBrk="1" hangingPunct="1">
              <a:spcBef>
                <a:spcPts val="600"/>
              </a:spcBef>
              <a:spcAft>
                <a:spcPts val="600"/>
              </a:spcAft>
              <a:buClr>
                <a:srgbClr val="CC3300"/>
              </a:buClr>
              <a:buSzPct val="100000"/>
            </a:pPr>
            <a:r>
              <a:rPr lang="en-US" altLang="en-US" sz="1600" b="0" dirty="0" smtClean="0">
                <a:solidFill>
                  <a:srgbClr val="002060"/>
                </a:solidFill>
              </a:rPr>
              <a:t>Example – Calculating a Confidence Interval</a:t>
            </a:r>
          </a:p>
          <a:p>
            <a:pPr marL="461963" lvl="3" indent="0" algn="just" eaLnBrk="1" hangingPunct="1">
              <a:spcBef>
                <a:spcPts val="600"/>
              </a:spcBef>
              <a:spcAft>
                <a:spcPts val="600"/>
              </a:spcAft>
              <a:buClr>
                <a:srgbClr val="CC3300"/>
              </a:buClr>
              <a:buSzPct val="100000"/>
            </a:pPr>
            <a:r>
              <a:rPr lang="en-US" altLang="en-US" sz="1600" b="0" dirty="0" smtClean="0"/>
              <a:t>Probenecid is a drug used by some athletes to prevent the excretion of other substances into urine, thus lowering their detectable concentrations. A scientist makes three measurements of a urine sample known to contain probenecid. He gets a mean result of 11.8 </a:t>
            </a:r>
            <a:r>
              <a:rPr lang="en-US" altLang="en-US" sz="1600" b="0" dirty="0" smtClean="0">
                <a:latin typeface="Symbol" panose="05050102010706020507" pitchFamily="18" charset="2"/>
              </a:rPr>
              <a:t>m</a:t>
            </a:r>
            <a:r>
              <a:rPr lang="en-US" altLang="en-US" sz="1600" b="0" dirty="0" smtClean="0"/>
              <a:t>g/L and a standard deviation for the entire set of results of 0.2 </a:t>
            </a:r>
            <a:r>
              <a:rPr lang="en-US" altLang="en-US" sz="1600" b="0" dirty="0" smtClean="0">
                <a:latin typeface="Symbol" panose="05050102010706020507" pitchFamily="18" charset="2"/>
              </a:rPr>
              <a:t>m</a:t>
            </a:r>
            <a:r>
              <a:rPr lang="en-US" altLang="en-US" sz="1600" b="0" dirty="0" smtClean="0"/>
              <a:t>g/L</a:t>
            </a:r>
          </a:p>
          <a:p>
            <a:pPr marL="461963" lvl="3" indent="0" algn="just" eaLnBrk="1" hangingPunct="1">
              <a:spcBef>
                <a:spcPts val="600"/>
              </a:spcBef>
              <a:spcAft>
                <a:spcPts val="600"/>
              </a:spcAft>
              <a:buClr>
                <a:srgbClr val="CC3300"/>
              </a:buClr>
              <a:buSzPct val="100000"/>
            </a:pPr>
            <a:r>
              <a:rPr lang="en-US" altLang="en-US" sz="1600" b="0" dirty="0" smtClean="0"/>
              <a:t>What is the 95% confidence interval for this mean?</a:t>
            </a:r>
            <a:r>
              <a:rPr lang="en-US" altLang="en-US" sz="1600" dirty="0" smtClean="0"/>
              <a:t> </a:t>
            </a:r>
          </a:p>
        </p:txBody>
      </p:sp>
      <mc:AlternateContent xmlns:mc="http://schemas.openxmlformats.org/markup-compatibility/2006" xmlns:a14="http://schemas.microsoft.com/office/drawing/2010/main">
        <mc:Choice Requires="a14">
          <p:sp>
            <p:nvSpPr>
              <p:cNvPr id="7" name="TextBox 6"/>
              <p:cNvSpPr txBox="1"/>
              <p:nvPr/>
            </p:nvSpPr>
            <p:spPr>
              <a:xfrm>
                <a:off x="228600" y="3124200"/>
                <a:ext cx="8473473" cy="2308324"/>
              </a:xfrm>
              <a:prstGeom prst="rect">
                <a:avLst/>
              </a:prstGeom>
              <a:noFill/>
            </p:spPr>
            <p:txBody>
              <a:bodyPr wrap="none" rtlCol="0">
                <a:spAutoFit/>
              </a:bodyPr>
              <a:lstStyle/>
              <a:p>
                <a:r>
                  <a:rPr lang="en-US" b="1" u="sng" dirty="0" smtClean="0"/>
                  <a:t>Solution</a:t>
                </a:r>
                <a:r>
                  <a:rPr lang="en-US" dirty="0" smtClean="0"/>
                  <a:t>: Since we are looking at the mean, we first need to find </a:t>
                </a:r>
                <a14:m>
                  <m:oMath xmlns:m="http://schemas.openxmlformats.org/officeDocument/2006/math">
                    <m:sSub>
                      <m:sSubPr>
                        <m:ctrlPr>
                          <a:rPr lang="en-US" altLang="en-US" b="0" i="1" smtClean="0">
                            <a:latin typeface="Cambria Math"/>
                          </a:rPr>
                        </m:ctrlPr>
                      </m:sSubPr>
                      <m:e>
                        <m:r>
                          <a:rPr lang="en-US" altLang="en-US" b="0" i="1" smtClean="0">
                            <a:latin typeface="Cambria Math"/>
                          </a:rPr>
                          <m:t>𝑠</m:t>
                        </m:r>
                      </m:e>
                      <m:sub>
                        <m:acc>
                          <m:accPr>
                            <m:chr m:val="̅"/>
                            <m:ctrlPr>
                              <a:rPr lang="en-US" altLang="en-US" b="0" i="1" smtClean="0">
                                <a:latin typeface="Cambria Math"/>
                              </a:rPr>
                            </m:ctrlPr>
                          </m:accPr>
                          <m:e>
                            <m:r>
                              <a:rPr lang="en-US" altLang="en-US" b="0" i="1" smtClean="0">
                                <a:latin typeface="Cambria Math"/>
                              </a:rPr>
                              <m:t>𝑥</m:t>
                            </m:r>
                          </m:e>
                        </m:acc>
                      </m:sub>
                    </m:sSub>
                  </m:oMath>
                </a14:m>
                <a:r>
                  <a:rPr lang="en-US" dirty="0" smtClean="0"/>
                  <a:t> </a:t>
                </a:r>
              </a:p>
              <a:p>
                <a:endParaRPr lang="en-US" dirty="0"/>
              </a:p>
              <a:p>
                <a:endParaRPr lang="en-US" dirty="0" smtClean="0"/>
              </a:p>
              <a:p>
                <a:endParaRPr lang="en-US" dirty="0" smtClean="0"/>
              </a:p>
              <a:p>
                <a:r>
                  <a:rPr lang="en-US" dirty="0" smtClean="0"/>
                  <a:t>Next, look-up the Student’s t value from the table at the correct degrees of freedom of </a:t>
                </a:r>
                <a:r>
                  <a:rPr lang="en-US" b="1" i="1" dirty="0" smtClean="0"/>
                  <a:t>2</a:t>
                </a:r>
              </a:p>
              <a:p>
                <a:endParaRPr lang="en-US" dirty="0"/>
              </a:p>
              <a:p>
                <a:r>
                  <a:rPr lang="en-US" dirty="0" smtClean="0"/>
                  <a:t>	</a:t>
                </a:r>
              </a:p>
              <a:p>
                <a:r>
                  <a:rPr lang="en-US" dirty="0"/>
                  <a:t>a</a:t>
                </a:r>
                <a:r>
                  <a:rPr lang="en-US" dirty="0" smtClean="0"/>
                  <a:t>t the 95% confidence level, </a:t>
                </a:r>
                <a:r>
                  <a:rPr lang="en-US" b="1" i="1" dirty="0" smtClean="0"/>
                  <a:t>t</a:t>
                </a:r>
                <a:r>
                  <a:rPr lang="en-US" dirty="0" smtClean="0"/>
                  <a:t> = 4.303</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28600" y="3124200"/>
                <a:ext cx="8473473" cy="2308324"/>
              </a:xfrm>
              <a:prstGeom prst="rect">
                <a:avLst/>
              </a:prstGeom>
              <a:blipFill rotWithShape="1">
                <a:blip r:embed="rId3"/>
                <a:stretch>
                  <a:fillRect l="-647" t="-1323" b="-3175"/>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82970268"/>
              </p:ext>
            </p:extLst>
          </p:nvPr>
        </p:nvGraphicFramePr>
        <p:xfrm>
          <a:off x="2438400" y="3592523"/>
          <a:ext cx="3629025" cy="604837"/>
        </p:xfrm>
        <a:graphic>
          <a:graphicData uri="http://schemas.openxmlformats.org/presentationml/2006/ole">
            <mc:AlternateContent xmlns:mc="http://schemas.openxmlformats.org/markup-compatibility/2006">
              <mc:Choice xmlns:v="urn:schemas-microsoft-com:vml" Requires="v">
                <p:oleObj spid="_x0000_s8338" name="Equation" r:id="rId4" imgW="1828800" imgH="304560" progId="Equation.DSMT4">
                  <p:embed/>
                </p:oleObj>
              </mc:Choice>
              <mc:Fallback>
                <p:oleObj name="Equation" r:id="rId4" imgW="1828800" imgH="304560" progId="Equation.DSMT4">
                  <p:embed/>
                  <p:pic>
                    <p:nvPicPr>
                      <p:cNvPr id="0" name="Object 8"/>
                      <p:cNvPicPr>
                        <a:picLocks noChangeAspect="1" noChangeArrowheads="1"/>
                      </p:cNvPicPr>
                      <p:nvPr/>
                    </p:nvPicPr>
                    <p:blipFill>
                      <a:blip r:embed="rId5"/>
                      <a:srcRect/>
                      <a:stretch>
                        <a:fillRect/>
                      </a:stretch>
                    </p:blipFill>
                    <p:spPr bwMode="auto">
                      <a:xfrm>
                        <a:off x="2438400" y="3592523"/>
                        <a:ext cx="3629025"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70522799"/>
              </p:ext>
            </p:extLst>
          </p:nvPr>
        </p:nvGraphicFramePr>
        <p:xfrm>
          <a:off x="3276600" y="4649788"/>
          <a:ext cx="2117725" cy="303212"/>
        </p:xfrm>
        <a:graphic>
          <a:graphicData uri="http://schemas.openxmlformats.org/presentationml/2006/ole">
            <mc:AlternateContent xmlns:mc="http://schemas.openxmlformats.org/markup-compatibility/2006">
              <mc:Choice xmlns:v="urn:schemas-microsoft-com:vml" Requires="v">
                <p:oleObj spid="_x0000_s8339" name="Equation" r:id="rId6" imgW="1066680" imgH="152280" progId="Equation.DSMT4">
                  <p:embed/>
                </p:oleObj>
              </mc:Choice>
              <mc:Fallback>
                <p:oleObj name="Equation" r:id="rId6" imgW="1066680" imgH="152280" progId="Equation.DSMT4">
                  <p:embed/>
                  <p:pic>
                    <p:nvPicPr>
                      <p:cNvPr id="0" name="Object 7"/>
                      <p:cNvPicPr>
                        <a:picLocks noChangeAspect="1" noChangeArrowheads="1"/>
                      </p:cNvPicPr>
                      <p:nvPr/>
                    </p:nvPicPr>
                    <p:blipFill>
                      <a:blip r:embed="rId7"/>
                      <a:srcRect/>
                      <a:stretch>
                        <a:fillRect/>
                      </a:stretch>
                    </p:blipFill>
                    <p:spPr bwMode="auto">
                      <a:xfrm>
                        <a:off x="3276600" y="4649788"/>
                        <a:ext cx="2117725"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6" descr="stud-t"/>
          <p:cNvPicPr>
            <a:picLocks noChangeAspect="1" noChangeArrowheads="1"/>
          </p:cNvPicPr>
          <p:nvPr/>
        </p:nvPicPr>
        <p:blipFill rotWithShape="1">
          <a:blip r:embed="rId8">
            <a:extLst>
              <a:ext uri="{28A0092B-C50C-407E-A947-70E740481C1C}">
                <a14:useLocalDpi xmlns:a14="http://schemas.microsoft.com/office/drawing/2010/main" val="0"/>
              </a:ext>
            </a:extLst>
          </a:blip>
          <a:srcRect b="76780"/>
          <a:stretch/>
        </p:blipFill>
        <p:spPr bwMode="auto">
          <a:xfrm>
            <a:off x="1620936" y="5567779"/>
            <a:ext cx="6456264" cy="106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465336" y="6379956"/>
            <a:ext cx="563864" cy="249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516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3" indent="0" eaLnBrk="1" hangingPunct="1">
              <a:spcBef>
                <a:spcPts val="600"/>
              </a:spcBef>
              <a:spcAft>
                <a:spcPts val="600"/>
              </a:spcAft>
              <a:buClr>
                <a:srgbClr val="CC3300"/>
              </a:buClr>
              <a:buSzPct val="100000"/>
            </a:pPr>
            <a:r>
              <a:rPr lang="en-US" altLang="en-US" sz="1600" b="0" dirty="0" smtClean="0">
                <a:solidFill>
                  <a:srgbClr val="002060"/>
                </a:solidFill>
              </a:rPr>
              <a:t>Example – Calculating a Confidence Interval</a:t>
            </a:r>
          </a:p>
          <a:p>
            <a:pPr marL="461963" lvl="3" indent="0" algn="just" eaLnBrk="1" hangingPunct="1">
              <a:spcBef>
                <a:spcPts val="600"/>
              </a:spcBef>
              <a:spcAft>
                <a:spcPts val="600"/>
              </a:spcAft>
              <a:buClr>
                <a:srgbClr val="CC3300"/>
              </a:buClr>
              <a:buSzPct val="100000"/>
            </a:pPr>
            <a:r>
              <a:rPr lang="en-US" altLang="en-US" sz="1600" b="0" dirty="0" smtClean="0"/>
              <a:t>Probenecid is a drug used by some athletes to prevent the excretion of other substances into urine, thus lowering their detectable concentrations. A scientist makes three measurements of a urine sample known to contain probenecid. He gets a mean result of 11.8 </a:t>
            </a:r>
            <a:r>
              <a:rPr lang="en-US" altLang="en-US" sz="1600" b="0" dirty="0" smtClean="0">
                <a:latin typeface="Symbol" panose="05050102010706020507" pitchFamily="18" charset="2"/>
              </a:rPr>
              <a:t>m</a:t>
            </a:r>
            <a:r>
              <a:rPr lang="en-US" altLang="en-US" sz="1600" b="0" dirty="0" smtClean="0"/>
              <a:t>g/L and a standard deviation for the entire set of results of 0.2 </a:t>
            </a:r>
            <a:r>
              <a:rPr lang="en-US" altLang="en-US" sz="1600" b="0" dirty="0" smtClean="0">
                <a:latin typeface="Symbol" panose="05050102010706020507" pitchFamily="18" charset="2"/>
              </a:rPr>
              <a:t>m</a:t>
            </a:r>
            <a:r>
              <a:rPr lang="en-US" altLang="en-US" sz="1600" b="0" dirty="0" smtClean="0"/>
              <a:t>g/L</a:t>
            </a:r>
          </a:p>
          <a:p>
            <a:pPr marL="461963" lvl="3" indent="0" algn="just" eaLnBrk="1" hangingPunct="1">
              <a:spcBef>
                <a:spcPts val="600"/>
              </a:spcBef>
              <a:spcAft>
                <a:spcPts val="600"/>
              </a:spcAft>
              <a:buClr>
                <a:srgbClr val="CC3300"/>
              </a:buClr>
              <a:buSzPct val="100000"/>
            </a:pPr>
            <a:r>
              <a:rPr lang="en-US" altLang="en-US" sz="1600" b="0" dirty="0" smtClean="0"/>
              <a:t>What is the 95% confidence interval for this mean?</a:t>
            </a:r>
            <a:r>
              <a:rPr lang="en-US" altLang="en-US" sz="1600" dirty="0" smtClean="0"/>
              <a:t> </a:t>
            </a:r>
          </a:p>
        </p:txBody>
      </p:sp>
      <mc:AlternateContent xmlns:mc="http://schemas.openxmlformats.org/markup-compatibility/2006" xmlns:a14="http://schemas.microsoft.com/office/drawing/2010/main">
        <mc:Choice Requires="a14">
          <p:sp>
            <p:nvSpPr>
              <p:cNvPr id="4" name="TextBox 3"/>
              <p:cNvSpPr txBox="1"/>
              <p:nvPr/>
            </p:nvSpPr>
            <p:spPr>
              <a:xfrm>
                <a:off x="228600" y="3124200"/>
                <a:ext cx="8766175" cy="3416320"/>
              </a:xfrm>
              <a:prstGeom prst="rect">
                <a:avLst/>
              </a:prstGeom>
              <a:noFill/>
            </p:spPr>
            <p:txBody>
              <a:bodyPr wrap="square" rtlCol="0">
                <a:spAutoFit/>
              </a:bodyPr>
              <a:lstStyle/>
              <a:p>
                <a:r>
                  <a:rPr lang="en-US" b="1" u="sng" dirty="0" smtClean="0"/>
                  <a:t>Solution</a:t>
                </a:r>
                <a:r>
                  <a:rPr lang="en-US" dirty="0" smtClean="0"/>
                  <a:t>: With </a:t>
                </a:r>
                <a14:m>
                  <m:oMath xmlns:m="http://schemas.openxmlformats.org/officeDocument/2006/math">
                    <m:sSub>
                      <m:sSubPr>
                        <m:ctrlPr>
                          <a:rPr lang="en-US" altLang="en-US" b="0" i="1" smtClean="0">
                            <a:latin typeface="Cambria Math"/>
                          </a:rPr>
                        </m:ctrlPr>
                      </m:sSubPr>
                      <m:e>
                        <m:r>
                          <a:rPr lang="en-US" altLang="en-US" b="0" i="1" smtClean="0">
                            <a:latin typeface="Cambria Math"/>
                          </a:rPr>
                          <m:t>𝑠</m:t>
                        </m:r>
                      </m:e>
                      <m:sub>
                        <m:acc>
                          <m:accPr>
                            <m:chr m:val="̅"/>
                            <m:ctrlPr>
                              <a:rPr lang="en-US" altLang="en-US" b="0" i="1" smtClean="0">
                                <a:latin typeface="Cambria Math"/>
                              </a:rPr>
                            </m:ctrlPr>
                          </m:accPr>
                          <m:e>
                            <m:r>
                              <a:rPr lang="en-US" altLang="en-US" b="0" i="1" smtClean="0">
                                <a:latin typeface="Cambria Math"/>
                              </a:rPr>
                              <m:t>𝑥</m:t>
                            </m:r>
                          </m:e>
                        </m:acc>
                      </m:sub>
                    </m:sSub>
                  </m:oMath>
                </a14:m>
                <a:r>
                  <a:rPr lang="en-US" dirty="0" smtClean="0"/>
                  <a:t> = 0.12 </a:t>
                </a:r>
                <a:r>
                  <a:rPr lang="en-US" dirty="0" smtClean="0">
                    <a:latin typeface="Symbol" panose="05050102010706020507" pitchFamily="18" charset="2"/>
                  </a:rPr>
                  <a:t>m</a:t>
                </a:r>
                <a:r>
                  <a:rPr lang="en-US" dirty="0" smtClean="0"/>
                  <a:t>g/L and </a:t>
                </a:r>
                <a:r>
                  <a:rPr lang="en-US" b="1" i="1" dirty="0" smtClean="0"/>
                  <a:t>t</a:t>
                </a:r>
                <a:r>
                  <a:rPr lang="en-US" dirty="0" smtClean="0"/>
                  <a:t> = 4.303, we can now calculate the confidence interval:</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i="1" dirty="0" smtClean="0"/>
                  <a:t>Note:  </a:t>
                </a:r>
                <a:r>
                  <a:rPr lang="en-US" dirty="0" smtClean="0">
                    <a:solidFill>
                      <a:srgbClr val="002060"/>
                    </a:solidFill>
                  </a:rPr>
                  <a:t>always state the number of data points and confidence level when a confidence  </a:t>
                </a:r>
              </a:p>
              <a:p>
                <a:r>
                  <a:rPr lang="en-US" dirty="0">
                    <a:solidFill>
                      <a:srgbClr val="002060"/>
                    </a:solidFill>
                  </a:rPr>
                  <a:t> </a:t>
                </a:r>
                <a:r>
                  <a:rPr lang="en-US" dirty="0" smtClean="0">
                    <a:solidFill>
                      <a:srgbClr val="002060"/>
                    </a:solidFill>
                  </a:rPr>
                  <a:t>           interval is reported</a:t>
                </a:r>
              </a:p>
            </p:txBody>
          </p:sp>
        </mc:Choice>
        <mc:Fallback xmlns="">
          <p:sp>
            <p:nvSpPr>
              <p:cNvPr id="4" name="TextBox 3"/>
              <p:cNvSpPr txBox="1">
                <a:spLocks noRot="1" noChangeAspect="1" noMove="1" noResize="1" noEditPoints="1" noAdjustHandles="1" noChangeArrowheads="1" noChangeShapeType="1" noTextEdit="1"/>
              </p:cNvSpPr>
              <p:nvPr/>
            </p:nvSpPr>
            <p:spPr>
              <a:xfrm>
                <a:off x="228600" y="3124200"/>
                <a:ext cx="8766175" cy="3416320"/>
              </a:xfrm>
              <a:prstGeom prst="rect">
                <a:avLst/>
              </a:prstGeom>
              <a:blipFill rotWithShape="1">
                <a:blip r:embed="rId3"/>
                <a:stretch>
                  <a:fillRect l="-626" t="-1250" b="-1786"/>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000205170"/>
              </p:ext>
            </p:extLst>
          </p:nvPr>
        </p:nvGraphicFramePr>
        <p:xfrm>
          <a:off x="2365375" y="3886200"/>
          <a:ext cx="4217988" cy="1839913"/>
        </p:xfrm>
        <a:graphic>
          <a:graphicData uri="http://schemas.openxmlformats.org/presentationml/2006/ole">
            <mc:AlternateContent xmlns:mc="http://schemas.openxmlformats.org/markup-compatibility/2006">
              <mc:Choice xmlns:v="urn:schemas-microsoft-com:vml" Requires="v">
                <p:oleObj spid="_x0000_s9286" name="Equation" r:id="rId4" imgW="2120760" imgH="927000" progId="Equation.DSMT4">
                  <p:embed/>
                </p:oleObj>
              </mc:Choice>
              <mc:Fallback>
                <p:oleObj name="Equation" r:id="rId4" imgW="2120760" imgH="927000" progId="Equation.DSMT4">
                  <p:embed/>
                  <p:pic>
                    <p:nvPicPr>
                      <p:cNvPr id="0" name="Object 4"/>
                      <p:cNvPicPr>
                        <a:picLocks noChangeAspect="1" noChangeArrowheads="1"/>
                      </p:cNvPicPr>
                      <p:nvPr/>
                    </p:nvPicPr>
                    <p:blipFill>
                      <a:blip r:embed="rId5"/>
                      <a:srcRect/>
                      <a:stretch>
                        <a:fillRect/>
                      </a:stretch>
                    </p:blipFill>
                    <p:spPr bwMode="auto">
                      <a:xfrm>
                        <a:off x="2365375" y="3886200"/>
                        <a:ext cx="4217988" cy="183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683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990600"/>
            <a:ext cx="87661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Comparing Experimental Results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General Requirements for the Comparison of Data:</a:t>
            </a:r>
          </a:p>
          <a:p>
            <a:pPr lvl="1" eaLnBrk="1" hangingPunct="1"/>
            <a:endParaRPr lang="en-US" altLang="en-US" dirty="0">
              <a:solidFill>
                <a:srgbClr val="CC3300"/>
              </a:solidFill>
            </a:endParaRPr>
          </a:p>
          <a:p>
            <a:pPr lvl="1" eaLnBrk="1" hangingPunct="1"/>
            <a:r>
              <a:rPr lang="en-US" altLang="en-US" sz="1600" b="0" dirty="0" smtClean="0"/>
              <a:t>There are four items you need when using statistics to compare experimental results: </a:t>
            </a:r>
            <a:endParaRPr lang="en-US" altLang="en-US" sz="1400" b="0" dirty="0" smtClean="0"/>
          </a:p>
        </p:txBody>
      </p:sp>
      <p:sp>
        <p:nvSpPr>
          <p:cNvPr id="3"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graphicFrame>
        <p:nvGraphicFramePr>
          <p:cNvPr id="4" name="Diagram 3"/>
          <p:cNvGraphicFramePr/>
          <p:nvPr>
            <p:extLst>
              <p:ext uri="{D42A27DB-BD31-4B8C-83A1-F6EECF244321}">
                <p14:modId xmlns:p14="http://schemas.microsoft.com/office/powerpoint/2010/main" val="3489569768"/>
              </p:ext>
            </p:extLst>
          </p:nvPr>
        </p:nvGraphicFramePr>
        <p:xfrm>
          <a:off x="533400" y="3124200"/>
          <a:ext cx="83058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3201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76200" y="914400"/>
            <a:ext cx="8918575"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Comparing Experimental Results</a:t>
            </a:r>
            <a:endParaRPr lang="en-US" altLang="en-US" sz="2000" b="0" i="1" dirty="0">
              <a:solidFill>
                <a:schemeClr val="tx2"/>
              </a:solidFill>
            </a:endParaRPr>
          </a:p>
          <a:p>
            <a:pPr lvl="1" eaLnBrk="1" hangingPunct="1"/>
            <a:endParaRPr lang="en-US" altLang="en-US" dirty="0">
              <a:solidFill>
                <a:srgbClr val="CC3300"/>
              </a:solidFill>
            </a:endParaRPr>
          </a:p>
          <a:p>
            <a:pPr lvl="1" eaLnBrk="1" hangingPunct="1">
              <a:spcBef>
                <a:spcPts val="600"/>
              </a:spcBef>
              <a:spcAft>
                <a:spcPts val="600"/>
              </a:spcAft>
            </a:pPr>
            <a:r>
              <a:rPr lang="en-US" altLang="en-US" sz="1600" dirty="0" smtClean="0"/>
              <a:t>The MODEL </a:t>
            </a:r>
            <a:r>
              <a:rPr lang="en-US" altLang="en-US" sz="1600" b="0" dirty="0" smtClean="0"/>
              <a:t>-  refers to the value or predicted behavior to which the experimental results are going to be compared. </a:t>
            </a:r>
          </a:p>
          <a:p>
            <a:pPr marL="1200150" lvl="2" indent="-285750" eaLnBrk="1" hangingPunct="1">
              <a:buFont typeface="Arial" panose="020B0604020202020204" pitchFamily="34" charset="0"/>
              <a:buChar char="•"/>
            </a:pPr>
            <a:r>
              <a:rPr lang="en-US" altLang="en-US" sz="1600" b="0" dirty="0" smtClean="0">
                <a:solidFill>
                  <a:srgbClr val="002060"/>
                </a:solidFill>
              </a:rPr>
              <a:t>This could be an equation, a predicted distribution, the values obtained by another method, or the known value for a reference standard.</a:t>
            </a:r>
          </a:p>
          <a:p>
            <a:pPr lvl="1" eaLnBrk="1" hangingPunct="1">
              <a:spcBef>
                <a:spcPts val="600"/>
              </a:spcBef>
              <a:spcAft>
                <a:spcPts val="600"/>
              </a:spcAft>
            </a:pPr>
            <a:r>
              <a:rPr lang="en-US" altLang="en-US" sz="1600" dirty="0" smtClean="0"/>
              <a:t>The HYPOTHESIS </a:t>
            </a:r>
            <a:r>
              <a:rPr lang="en-US" altLang="en-US" sz="1600" b="0" dirty="0" smtClean="0"/>
              <a:t>-  is an initial guess for the results of the statistical test.. </a:t>
            </a: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When comparing analytical results, the hypothesis can be either:</a:t>
            </a:r>
          </a:p>
          <a:p>
            <a:pPr marL="1885950" lvl="3" indent="-285750" eaLnBrk="1" hangingPunct="1">
              <a:spcAft>
                <a:spcPts val="600"/>
              </a:spcAft>
              <a:buFont typeface="Arial" panose="020B0604020202020204" pitchFamily="34" charset="0"/>
              <a:buChar char="−"/>
            </a:pPr>
            <a:r>
              <a:rPr lang="en-US" altLang="en-US" sz="1400" dirty="0">
                <a:solidFill>
                  <a:srgbClr val="C00000"/>
                </a:solidFill>
              </a:rPr>
              <a:t>t</a:t>
            </a:r>
            <a:r>
              <a:rPr lang="en-US" altLang="en-US" sz="1400" dirty="0" smtClean="0">
                <a:solidFill>
                  <a:srgbClr val="C00000"/>
                </a:solidFill>
              </a:rPr>
              <a:t>he results will fit the model – </a:t>
            </a:r>
            <a:r>
              <a:rPr lang="en-US" altLang="en-US" sz="1400" i="1" dirty="0" smtClean="0">
                <a:solidFill>
                  <a:srgbClr val="C00000"/>
                </a:solidFill>
              </a:rPr>
              <a:t>the null hypothesis</a:t>
            </a:r>
          </a:p>
          <a:p>
            <a:pPr marL="1885950" lvl="3" indent="-285750" eaLnBrk="1" hangingPunct="1">
              <a:spcAft>
                <a:spcPts val="600"/>
              </a:spcAft>
              <a:buFont typeface="Arial" panose="020B0604020202020204" pitchFamily="34" charset="0"/>
              <a:buChar char="−"/>
            </a:pPr>
            <a:r>
              <a:rPr lang="en-US" altLang="en-US" sz="1400" dirty="0">
                <a:solidFill>
                  <a:srgbClr val="C00000"/>
                </a:solidFill>
              </a:rPr>
              <a:t>t</a:t>
            </a:r>
            <a:r>
              <a:rPr lang="en-US" altLang="en-US" sz="1400" dirty="0" smtClean="0">
                <a:solidFill>
                  <a:srgbClr val="C00000"/>
                </a:solidFill>
              </a:rPr>
              <a:t>he results will not fit the model – </a:t>
            </a:r>
            <a:r>
              <a:rPr lang="en-US" altLang="en-US" sz="1400" i="1" dirty="0" smtClean="0">
                <a:solidFill>
                  <a:srgbClr val="C00000"/>
                </a:solidFill>
              </a:rPr>
              <a:t>the alternate hypothesis</a:t>
            </a:r>
            <a:r>
              <a:rPr lang="en-US" altLang="en-US" sz="1400" b="0" i="1" dirty="0" smtClean="0">
                <a:solidFill>
                  <a:srgbClr val="002060"/>
                </a:solidFill>
              </a:rPr>
              <a:t> </a:t>
            </a:r>
          </a:p>
          <a:p>
            <a:pPr lvl="1" eaLnBrk="1" hangingPunct="1">
              <a:spcBef>
                <a:spcPts val="600"/>
              </a:spcBef>
              <a:spcAft>
                <a:spcPts val="600"/>
              </a:spcAft>
            </a:pPr>
            <a:r>
              <a:rPr lang="en-US" altLang="en-US" sz="1600" dirty="0" smtClean="0"/>
              <a:t>The CONFIDENCE LEVEL </a:t>
            </a:r>
            <a:r>
              <a:rPr lang="en-US" altLang="en-US" sz="1600" b="0" dirty="0" smtClean="0"/>
              <a:t>-  represents the degree of certainty required in the comparison. </a:t>
            </a: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Scientific results have some degree of uncertainty because of random errors</a:t>
            </a: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Confidence level estimates the extent of this uncertainty to avoid reaching unreasonable conclusions about the data.</a:t>
            </a:r>
            <a:endParaRPr lang="en-US" altLang="en-US" sz="1400" b="0" dirty="0" smtClean="0">
              <a:solidFill>
                <a:srgbClr val="002060"/>
              </a:solidFill>
            </a:endParaRPr>
          </a:p>
          <a:p>
            <a:pPr lvl="1" eaLnBrk="1" hangingPunct="1">
              <a:spcBef>
                <a:spcPts val="600"/>
              </a:spcBef>
              <a:spcAft>
                <a:spcPts val="600"/>
              </a:spcAft>
            </a:pPr>
            <a:r>
              <a:rPr lang="en-US" altLang="en-US" sz="1600" dirty="0" smtClean="0"/>
              <a:t>The TEST STATISTIC </a:t>
            </a:r>
            <a:r>
              <a:rPr lang="en-US" altLang="en-US" sz="1600" b="0" dirty="0" smtClean="0"/>
              <a:t>-  a numerical value calculated from the data to use in the comparison (</a:t>
            </a:r>
            <a:r>
              <a:rPr lang="en-US" altLang="en-US" sz="1600" b="0" i="1" dirty="0" smtClean="0"/>
              <a:t>e.g.</a:t>
            </a:r>
            <a:r>
              <a:rPr lang="en-US" altLang="en-US" sz="1600" b="0" dirty="0" smtClean="0"/>
              <a:t>, Student’s t value). </a:t>
            </a:r>
          </a:p>
          <a:p>
            <a:pPr marL="1200150" lvl="2" indent="-285750" eaLnBrk="1" hangingPunct="1">
              <a:buFont typeface="Arial" panose="020B0604020202020204" pitchFamily="34" charset="0"/>
              <a:buChar char="•"/>
            </a:pPr>
            <a:r>
              <a:rPr lang="en-US" altLang="en-US" sz="1600" b="0" dirty="0" smtClean="0">
                <a:solidFill>
                  <a:srgbClr val="002060"/>
                </a:solidFill>
              </a:rPr>
              <a:t>The </a:t>
            </a:r>
            <a:r>
              <a:rPr lang="en-US" altLang="en-US" sz="1600" i="1" dirty="0" smtClean="0">
                <a:solidFill>
                  <a:srgbClr val="002060"/>
                </a:solidFill>
              </a:rPr>
              <a:t>test statistic </a:t>
            </a:r>
            <a:r>
              <a:rPr lang="en-US" altLang="en-US" sz="1600" b="0" dirty="0" smtClean="0">
                <a:solidFill>
                  <a:srgbClr val="002060"/>
                </a:solidFill>
              </a:rPr>
              <a:t>calculated from the results is compared to a </a:t>
            </a:r>
            <a:r>
              <a:rPr lang="en-US" altLang="en-US" sz="1600" i="1" dirty="0" smtClean="0">
                <a:solidFill>
                  <a:srgbClr val="002060"/>
                </a:solidFill>
              </a:rPr>
              <a:t>critical value </a:t>
            </a:r>
            <a:r>
              <a:rPr lang="en-US" altLang="en-US" sz="1600" b="0" dirty="0" smtClean="0">
                <a:solidFill>
                  <a:srgbClr val="002060"/>
                </a:solidFill>
              </a:rPr>
              <a:t>that represents the largest value is expected for a given number of data points and confidence level.</a:t>
            </a:r>
            <a:endParaRPr lang="en-US" altLang="en-US" sz="1400" b="0" dirty="0" smtClean="0">
              <a:solidFill>
                <a:srgbClr val="002060"/>
              </a:solidFill>
            </a:endParaRPr>
          </a:p>
        </p:txBody>
      </p:sp>
    </p:spTree>
    <p:extLst>
      <p:ext uri="{BB962C8B-B14F-4D97-AF65-F5344CB8AC3E}">
        <p14:creationId xmlns:p14="http://schemas.microsoft.com/office/powerpoint/2010/main" val="462614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990600"/>
            <a:ext cx="8766175"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Comparing Experimental Results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Comparing an Experimental Result with a Known Reference Value:</a:t>
            </a:r>
          </a:p>
          <a:p>
            <a:pPr lvl="1" eaLnBrk="1" hangingPunct="1"/>
            <a:endParaRPr lang="en-US" altLang="en-US" dirty="0">
              <a:solidFill>
                <a:srgbClr val="CC3300"/>
              </a:solidFill>
            </a:endParaRPr>
          </a:p>
          <a:p>
            <a:pPr lvl="1" eaLnBrk="1" hangingPunct="1">
              <a:spcAft>
                <a:spcPts val="600"/>
              </a:spcAft>
              <a:buAutoNum type="romanUcPeriod"/>
            </a:pPr>
            <a:r>
              <a:rPr lang="en-US" altLang="en-US" sz="1600" b="0" dirty="0" smtClean="0"/>
              <a:t>If the reference value is known exactly, or at least has much better precision than the results, then</a:t>
            </a: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The known reference value represents the true “mean” for the sample, </a:t>
            </a:r>
            <a:r>
              <a:rPr lang="en-US" altLang="en-US" sz="1600" i="1" dirty="0" smtClean="0">
                <a:solidFill>
                  <a:srgbClr val="002060"/>
                </a:solidFill>
                <a:latin typeface="Symbol" panose="05050102010706020507" pitchFamily="18" charset="2"/>
              </a:rPr>
              <a:t>m</a:t>
            </a:r>
            <a:r>
              <a:rPr lang="en-US" altLang="en-US" sz="1600" b="0" dirty="0" smtClean="0">
                <a:solidFill>
                  <a:srgbClr val="002060"/>
                </a:solidFill>
              </a:rPr>
              <a:t> </a:t>
            </a: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The experimental results is the measured mean for the sample, </a:t>
            </a:r>
            <a:r>
              <a:rPr lang="en-US" altLang="en-US" sz="1600" i="1" dirty="0" smtClean="0">
                <a:solidFill>
                  <a:srgbClr val="002060"/>
                </a:solidFill>
              </a:rPr>
              <a:t>x</a:t>
            </a:r>
          </a:p>
          <a:p>
            <a:pPr marL="1200150" lvl="2" indent="-285750" eaLnBrk="1" hangingPunct="1">
              <a:spcAft>
                <a:spcPts val="600"/>
              </a:spcAft>
              <a:buFont typeface="Arial" panose="020B0604020202020204" pitchFamily="34" charset="0"/>
              <a:buChar char="•"/>
            </a:pPr>
            <a:r>
              <a:rPr lang="en-US" altLang="en-US" sz="1600" b="0" dirty="0">
                <a:solidFill>
                  <a:srgbClr val="002060"/>
                </a:solidFill>
              </a:rPr>
              <a:t>T</a:t>
            </a:r>
            <a:r>
              <a:rPr lang="en-US" altLang="en-US" sz="1600" b="0" dirty="0" smtClean="0">
                <a:solidFill>
                  <a:srgbClr val="002060"/>
                </a:solidFill>
              </a:rPr>
              <a:t>he Student’s </a:t>
            </a:r>
            <a:r>
              <a:rPr lang="en-US" altLang="en-US" sz="1600" i="1" dirty="0" smtClean="0">
                <a:solidFill>
                  <a:srgbClr val="002060"/>
                </a:solidFill>
              </a:rPr>
              <a:t>t</a:t>
            </a:r>
            <a:r>
              <a:rPr lang="en-US" altLang="en-US" sz="1600" b="0" dirty="0" smtClean="0">
                <a:solidFill>
                  <a:srgbClr val="002060"/>
                </a:solidFill>
              </a:rPr>
              <a:t> value is the test statistic</a:t>
            </a:r>
          </a:p>
          <a:p>
            <a:pPr marL="914400" indent="-452438" eaLnBrk="1" hangingPunct="1">
              <a:spcAft>
                <a:spcPts val="600"/>
              </a:spcAft>
              <a:buAutoNum type="romanUcPeriod" startAt="2"/>
            </a:pPr>
            <a:r>
              <a:rPr lang="en-US" altLang="en-US" sz="1600" b="0" dirty="0" smtClean="0"/>
              <a:t>Student’s t test</a:t>
            </a: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Assume the reference value (</a:t>
            </a:r>
            <a:r>
              <a:rPr lang="en-US" altLang="en-US" sz="1600" i="1" dirty="0" smtClean="0">
                <a:solidFill>
                  <a:srgbClr val="002060"/>
                </a:solidFill>
                <a:latin typeface="Symbol" panose="05050102010706020507" pitchFamily="18" charset="2"/>
              </a:rPr>
              <a:t>m</a:t>
            </a:r>
            <a:r>
              <a:rPr lang="en-US" altLang="en-US" sz="1600" b="0" dirty="0" smtClean="0">
                <a:solidFill>
                  <a:srgbClr val="002060"/>
                </a:solidFill>
              </a:rPr>
              <a:t>) and the experimental results (</a:t>
            </a:r>
            <a:r>
              <a:rPr lang="en-US" altLang="en-US" sz="1600" i="1" dirty="0" smtClean="0">
                <a:solidFill>
                  <a:srgbClr val="002060"/>
                </a:solidFill>
              </a:rPr>
              <a:t>x</a:t>
            </a:r>
            <a:r>
              <a:rPr lang="en-US" altLang="en-US" sz="1600" b="0" dirty="0" smtClean="0">
                <a:solidFill>
                  <a:srgbClr val="002060"/>
                </a:solidFill>
              </a:rPr>
              <a:t>) are the same – </a:t>
            </a:r>
            <a:r>
              <a:rPr lang="en-US" altLang="en-US" sz="1600" i="1" dirty="0" smtClean="0">
                <a:solidFill>
                  <a:srgbClr val="002060"/>
                </a:solidFill>
              </a:rPr>
              <a:t>the null hypothesis</a:t>
            </a: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Test this assumption by calculating a Student’s </a:t>
            </a:r>
            <a:r>
              <a:rPr lang="en-US" altLang="en-US" sz="1600" i="1" dirty="0" smtClean="0">
                <a:solidFill>
                  <a:srgbClr val="002060"/>
                </a:solidFill>
              </a:rPr>
              <a:t>t</a:t>
            </a:r>
            <a:r>
              <a:rPr lang="en-US" altLang="en-US" sz="1600" b="0" dirty="0" smtClean="0">
                <a:solidFill>
                  <a:srgbClr val="002060"/>
                </a:solidFill>
              </a:rPr>
              <a:t> value</a:t>
            </a:r>
          </a:p>
          <a:p>
            <a:pPr marL="1371600" lvl="1" indent="-452438" eaLnBrk="1" hangingPunct="1">
              <a:spcAft>
                <a:spcPts val="600"/>
              </a:spcAft>
              <a:buFont typeface="Arial" panose="020B0604020202020204" pitchFamily="34" charset="0"/>
              <a:buChar char="•"/>
            </a:pPr>
            <a:endParaRPr lang="en-US" altLang="en-US" sz="1600" b="0" dirty="0">
              <a:solidFill>
                <a:srgbClr val="002060"/>
              </a:solidFill>
            </a:endParaRPr>
          </a:p>
          <a:p>
            <a:pPr marL="1371600" lvl="1" indent="-452438" eaLnBrk="1" hangingPunct="1">
              <a:spcAft>
                <a:spcPts val="600"/>
              </a:spcAft>
              <a:buFont typeface="Arial" panose="020B0604020202020204" pitchFamily="34" charset="0"/>
              <a:buChar char="•"/>
            </a:pPr>
            <a:endParaRPr lang="en-US" altLang="en-US" sz="1600" b="0" dirty="0" smtClean="0">
              <a:solidFill>
                <a:srgbClr val="002060"/>
              </a:solidFill>
            </a:endParaRPr>
          </a:p>
          <a:p>
            <a:pPr marL="1371600" lvl="1" indent="-452438" eaLnBrk="1" hangingPunct="1">
              <a:spcAft>
                <a:spcPts val="600"/>
              </a:spcAft>
              <a:buFont typeface="Arial" panose="020B0604020202020204" pitchFamily="34" charset="0"/>
              <a:buChar char="•"/>
            </a:pPr>
            <a:endParaRPr lang="en-US" altLang="en-US" sz="1600" b="0"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The lines shown on either side of “</a:t>
            </a:r>
            <a:r>
              <a:rPr lang="en-US" altLang="en-US" sz="1600" i="1" dirty="0" smtClean="0">
                <a:solidFill>
                  <a:srgbClr val="002060"/>
                </a:solidFill>
              </a:rPr>
              <a:t>x</a:t>
            </a:r>
            <a:r>
              <a:rPr lang="en-US" altLang="en-US" sz="1600" b="0" dirty="0" smtClean="0">
                <a:solidFill>
                  <a:srgbClr val="002060"/>
                </a:solidFill>
              </a:rPr>
              <a:t> - </a:t>
            </a:r>
            <a:r>
              <a:rPr lang="en-US" altLang="en-US" sz="1600" i="1" dirty="0" smtClean="0">
                <a:solidFill>
                  <a:srgbClr val="002060"/>
                </a:solidFill>
                <a:latin typeface="Symbol" panose="05050102010706020507" pitchFamily="18" charset="2"/>
              </a:rPr>
              <a:t>m</a:t>
            </a:r>
            <a:r>
              <a:rPr lang="en-US" altLang="en-US" sz="1600" b="0" dirty="0" smtClean="0">
                <a:solidFill>
                  <a:srgbClr val="002060"/>
                </a:solidFill>
              </a:rPr>
              <a:t>” indicate the absolute or positive value of the difference</a:t>
            </a:r>
          </a:p>
        </p:txBody>
      </p:sp>
      <p:sp>
        <p:nvSpPr>
          <p:cNvPr id="3"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4177625450"/>
              </p:ext>
            </p:extLst>
          </p:nvPr>
        </p:nvGraphicFramePr>
        <p:xfrm>
          <a:off x="2819400" y="5181600"/>
          <a:ext cx="1489075" cy="430213"/>
        </p:xfrm>
        <a:graphic>
          <a:graphicData uri="http://schemas.openxmlformats.org/presentationml/2006/ole">
            <mc:AlternateContent xmlns:mc="http://schemas.openxmlformats.org/markup-compatibility/2006">
              <mc:Choice xmlns:v="urn:schemas-microsoft-com:vml" Requires="v">
                <p:oleObj spid="_x0000_s11393" name="Equation" r:id="rId3" imgW="749160" imgH="215640" progId="Equation.DSMT4">
                  <p:embed/>
                </p:oleObj>
              </mc:Choice>
              <mc:Fallback>
                <p:oleObj name="Equation" r:id="rId3" imgW="749160" imgH="215640" progId="Equation.DSMT4">
                  <p:embed/>
                  <p:pic>
                    <p:nvPicPr>
                      <p:cNvPr id="0" name="Object 9"/>
                      <p:cNvPicPr>
                        <a:picLocks noChangeAspect="1" noChangeArrowheads="1"/>
                      </p:cNvPicPr>
                      <p:nvPr/>
                    </p:nvPicPr>
                    <p:blipFill>
                      <a:blip r:embed="rId4"/>
                      <a:srcRect/>
                      <a:stretch>
                        <a:fillRect/>
                      </a:stretch>
                    </p:blipFill>
                    <p:spPr bwMode="auto">
                      <a:xfrm>
                        <a:off x="2819400" y="5181600"/>
                        <a:ext cx="148907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62089362"/>
              </p:ext>
            </p:extLst>
          </p:nvPr>
        </p:nvGraphicFramePr>
        <p:xfrm>
          <a:off x="5029200" y="5105400"/>
          <a:ext cx="1184275" cy="604838"/>
        </p:xfrm>
        <a:graphic>
          <a:graphicData uri="http://schemas.openxmlformats.org/presentationml/2006/ole">
            <mc:AlternateContent xmlns:mc="http://schemas.openxmlformats.org/markup-compatibility/2006">
              <mc:Choice xmlns:v="urn:schemas-microsoft-com:vml" Requires="v">
                <p:oleObj spid="_x0000_s11394" name="Equation" r:id="rId5" imgW="596880" imgH="304560" progId="Equation.DSMT4">
                  <p:embed/>
                </p:oleObj>
              </mc:Choice>
              <mc:Fallback>
                <p:oleObj name="Equation" r:id="rId5" imgW="596880" imgH="304560" progId="Equation.DSMT4">
                  <p:embed/>
                  <p:pic>
                    <p:nvPicPr>
                      <p:cNvPr id="0" name="Object 7"/>
                      <p:cNvPicPr>
                        <a:picLocks noChangeAspect="1" noChangeArrowheads="1"/>
                      </p:cNvPicPr>
                      <p:nvPr/>
                    </p:nvPicPr>
                    <p:blipFill>
                      <a:blip r:embed="rId6"/>
                      <a:srcRect/>
                      <a:stretch>
                        <a:fillRect/>
                      </a:stretch>
                    </p:blipFill>
                    <p:spPr bwMode="auto">
                      <a:xfrm>
                        <a:off x="5029200" y="5105400"/>
                        <a:ext cx="1184275"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0460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990600"/>
            <a:ext cx="8766175"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Comparing Experimental Results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Comparing an Experimental Result with a Known Reference Value:</a:t>
            </a:r>
          </a:p>
          <a:p>
            <a:pPr lvl="1" eaLnBrk="1" hangingPunct="1"/>
            <a:endParaRPr lang="en-US" altLang="en-US" dirty="0">
              <a:solidFill>
                <a:srgbClr val="CC3300"/>
              </a:solidFill>
            </a:endParaRPr>
          </a:p>
          <a:p>
            <a:pPr lvl="1" eaLnBrk="1" hangingPunct="1">
              <a:spcAft>
                <a:spcPts val="600"/>
              </a:spcAft>
            </a:pPr>
            <a:r>
              <a:rPr lang="en-US" altLang="en-US" sz="1600" b="0" dirty="0" smtClean="0"/>
              <a:t>III. 	Once </a:t>
            </a:r>
            <a:r>
              <a:rPr lang="en-US" altLang="en-US" sz="1600" i="1" dirty="0" smtClean="0"/>
              <a:t>t</a:t>
            </a:r>
            <a:r>
              <a:rPr lang="en-US" altLang="en-US" sz="1600" b="0" dirty="0" smtClean="0"/>
              <a:t> is calculated for the data, need to compare this to a critical value (</a:t>
            </a:r>
            <a:r>
              <a:rPr lang="en-US" altLang="en-US" sz="1600" i="1" dirty="0" smtClean="0"/>
              <a:t>t</a:t>
            </a:r>
            <a:r>
              <a:rPr lang="en-US" altLang="en-US" sz="1600" i="1" baseline="-25000" dirty="0" smtClean="0"/>
              <a:t>c</a:t>
            </a:r>
            <a:r>
              <a:rPr lang="en-US" altLang="en-US" sz="1600" b="0" dirty="0" smtClean="0"/>
              <a:t>) obtained from a table of expected Student’s </a:t>
            </a:r>
            <a:r>
              <a:rPr lang="en-US" altLang="en-US" sz="1600" i="1" dirty="0" smtClean="0"/>
              <a:t>t</a:t>
            </a:r>
            <a:r>
              <a:rPr lang="en-US" altLang="en-US" sz="1600" b="0" dirty="0" smtClean="0"/>
              <a:t> values</a:t>
            </a: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The selected </a:t>
            </a:r>
            <a:r>
              <a:rPr lang="en-US" altLang="en-US" sz="1600" i="1" dirty="0" smtClean="0">
                <a:solidFill>
                  <a:srgbClr val="002060"/>
                </a:solidFill>
              </a:rPr>
              <a:t>t</a:t>
            </a:r>
            <a:r>
              <a:rPr lang="en-US" altLang="en-US" sz="1600" i="1" baseline="-25000" dirty="0" smtClean="0">
                <a:solidFill>
                  <a:srgbClr val="002060"/>
                </a:solidFill>
              </a:rPr>
              <a:t>c </a:t>
            </a:r>
            <a:r>
              <a:rPr lang="en-US" altLang="en-US" sz="1600" b="0" dirty="0" smtClean="0">
                <a:solidFill>
                  <a:srgbClr val="002060"/>
                </a:solidFill>
              </a:rPr>
              <a:t>value is determined by the number of data points (</a:t>
            </a:r>
            <a:r>
              <a:rPr lang="en-US" altLang="en-US" sz="1600" i="1" dirty="0" smtClean="0">
                <a:solidFill>
                  <a:srgbClr val="002060"/>
                </a:solidFill>
              </a:rPr>
              <a:t>n</a:t>
            </a:r>
            <a:r>
              <a:rPr lang="en-US" altLang="en-US" sz="1600" b="0" dirty="0" smtClean="0">
                <a:solidFill>
                  <a:srgbClr val="002060"/>
                </a:solidFill>
              </a:rPr>
              <a:t>) used to find the experimental mean (degrees of freedom, </a:t>
            </a:r>
            <a:r>
              <a:rPr lang="en-US" altLang="en-US" sz="1600" i="1" dirty="0" smtClean="0">
                <a:solidFill>
                  <a:srgbClr val="002060"/>
                </a:solidFill>
              </a:rPr>
              <a:t>n-1</a:t>
            </a:r>
            <a:r>
              <a:rPr lang="en-US" altLang="en-US" sz="1600" b="0" dirty="0" smtClean="0">
                <a:solidFill>
                  <a:srgbClr val="002060"/>
                </a:solidFill>
              </a:rPr>
              <a:t>)</a:t>
            </a:r>
            <a:endParaRPr lang="en-US" altLang="en-US" sz="1600" i="1" dirty="0" smtClean="0">
              <a:solidFill>
                <a:srgbClr val="002060"/>
              </a:solidFill>
            </a:endParaRP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The selected </a:t>
            </a:r>
            <a:r>
              <a:rPr lang="en-US" altLang="en-US" sz="1600" i="1" dirty="0" smtClean="0">
                <a:solidFill>
                  <a:srgbClr val="002060"/>
                </a:solidFill>
              </a:rPr>
              <a:t>t</a:t>
            </a:r>
            <a:r>
              <a:rPr lang="en-US" altLang="en-US" sz="1600" i="1" baseline="-25000" dirty="0" smtClean="0">
                <a:solidFill>
                  <a:srgbClr val="002060"/>
                </a:solidFill>
              </a:rPr>
              <a:t>c </a:t>
            </a:r>
            <a:r>
              <a:rPr lang="en-US" altLang="en-US" sz="1600" b="0" dirty="0" smtClean="0">
                <a:solidFill>
                  <a:srgbClr val="002060"/>
                </a:solidFill>
              </a:rPr>
              <a:t>value is determined by the confidence level chosen for the comparison</a:t>
            </a:r>
          </a:p>
          <a:p>
            <a:pPr marL="461962" indent="0" eaLnBrk="1" hangingPunct="1">
              <a:spcAft>
                <a:spcPts val="600"/>
              </a:spcAft>
            </a:pPr>
            <a:r>
              <a:rPr lang="en-US" altLang="en-US" sz="1600" b="0" dirty="0" smtClean="0"/>
              <a:t>IV.	If </a:t>
            </a:r>
            <a:r>
              <a:rPr lang="en-US" altLang="en-US" sz="1600" i="1" dirty="0" smtClean="0"/>
              <a:t>t</a:t>
            </a:r>
            <a:r>
              <a:rPr lang="en-US" altLang="en-US" sz="1600" b="0" dirty="0" smtClean="0"/>
              <a:t> ≤ </a:t>
            </a:r>
            <a:r>
              <a:rPr lang="en-US" altLang="en-US" sz="1600" i="1" dirty="0" smtClean="0"/>
              <a:t>t</a:t>
            </a:r>
            <a:r>
              <a:rPr lang="en-US" altLang="en-US" sz="1600" i="1" baseline="-25000" dirty="0" smtClean="0"/>
              <a:t>c</a:t>
            </a:r>
            <a:r>
              <a:rPr lang="en-US" altLang="en-US" sz="1600" b="0" dirty="0" smtClean="0"/>
              <a:t>, then </a:t>
            </a:r>
            <a:r>
              <a:rPr lang="en-US" altLang="en-US" sz="1600" i="1" dirty="0" smtClean="0"/>
              <a:t>x</a:t>
            </a:r>
            <a:r>
              <a:rPr lang="en-US" altLang="en-US" sz="1600" b="0" dirty="0" smtClean="0"/>
              <a:t> and </a:t>
            </a:r>
            <a:r>
              <a:rPr lang="en-US" altLang="en-US" sz="1600" i="1" dirty="0" smtClean="0">
                <a:latin typeface="Symbol" panose="05050102010706020507" pitchFamily="18" charset="2"/>
              </a:rPr>
              <a:t>m</a:t>
            </a:r>
            <a:r>
              <a:rPr lang="en-US" altLang="en-US" sz="1600" b="0" dirty="0" smtClean="0"/>
              <a:t> are not significantly different at the stated confidence level.</a:t>
            </a:r>
          </a:p>
        </p:txBody>
      </p:sp>
      <p:sp>
        <p:nvSpPr>
          <p:cNvPr id="3"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Tree>
    <p:extLst>
      <p:ext uri="{BB962C8B-B14F-4D97-AF65-F5344CB8AC3E}">
        <p14:creationId xmlns:p14="http://schemas.microsoft.com/office/powerpoint/2010/main" val="1894125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3" indent="0" eaLnBrk="1" hangingPunct="1">
              <a:spcBef>
                <a:spcPts val="600"/>
              </a:spcBef>
              <a:spcAft>
                <a:spcPts val="600"/>
              </a:spcAft>
              <a:buClr>
                <a:srgbClr val="CC3300"/>
              </a:buClr>
              <a:buSzPct val="100000"/>
            </a:pPr>
            <a:r>
              <a:rPr lang="en-US" altLang="en-US" sz="1600" b="0" dirty="0" smtClean="0">
                <a:solidFill>
                  <a:srgbClr val="002060"/>
                </a:solidFill>
              </a:rPr>
              <a:t>Example – Comparing an Experimental Result and a Known Reference Value</a:t>
            </a:r>
          </a:p>
          <a:p>
            <a:pPr marL="461963" lvl="3" indent="0" algn="just" eaLnBrk="1" hangingPunct="1">
              <a:spcBef>
                <a:spcPts val="600"/>
              </a:spcBef>
              <a:spcAft>
                <a:spcPts val="600"/>
              </a:spcAft>
              <a:buClr>
                <a:srgbClr val="CC3300"/>
              </a:buClr>
              <a:buSzPct val="100000"/>
            </a:pPr>
            <a:r>
              <a:rPr lang="en-US" altLang="en-US" sz="1600" b="0" dirty="0" smtClean="0"/>
              <a:t>Action is taken against Olympic athletes if their urine is found to contain caffeine concentrations above 12.00 </a:t>
            </a:r>
            <a:r>
              <a:rPr lang="en-US" altLang="en-US" sz="1600" b="0" dirty="0" smtClean="0">
                <a:latin typeface="Symbol" panose="05050102010706020507" pitchFamily="18" charset="2"/>
              </a:rPr>
              <a:t>m</a:t>
            </a:r>
            <a:r>
              <a:rPr lang="en-US" altLang="en-US" sz="1600" b="0" dirty="0" smtClean="0"/>
              <a:t>g/mL. A sample from one athlete gives a mean caffeine concentration of 11.85 mg/mL for five measurements (range, 11.65 to 12.10 </a:t>
            </a:r>
            <a:r>
              <a:rPr lang="en-US" altLang="en-US" sz="1600" b="0" dirty="0" smtClean="0">
                <a:latin typeface="Symbol" panose="05050102010706020507" pitchFamily="18" charset="2"/>
              </a:rPr>
              <a:t>m</a:t>
            </a:r>
            <a:r>
              <a:rPr lang="en-US" altLang="en-US" sz="1600" b="0" dirty="0" smtClean="0"/>
              <a:t>g/mL) with a standard deviation for this mean being 0.07 </a:t>
            </a:r>
            <a:r>
              <a:rPr lang="en-US" altLang="en-US" sz="1600" b="0" dirty="0" smtClean="0">
                <a:latin typeface="Symbol" panose="05050102010706020507" pitchFamily="18" charset="2"/>
              </a:rPr>
              <a:t>m</a:t>
            </a:r>
            <a:r>
              <a:rPr lang="en-US" altLang="en-US" sz="1600" b="0" dirty="0" smtClean="0"/>
              <a:t>g/mL. The athlete's coach argues that this result is statistically the same as the 12.00 </a:t>
            </a:r>
            <a:r>
              <a:rPr lang="en-US" altLang="en-US" sz="1600" b="0" dirty="0" smtClean="0">
                <a:latin typeface="Symbol" panose="05050102010706020507" pitchFamily="18" charset="2"/>
              </a:rPr>
              <a:t>m</a:t>
            </a:r>
            <a:r>
              <a:rPr lang="en-US" altLang="en-US" sz="1600" b="0" dirty="0" smtClean="0"/>
              <a:t>g/mL cutoff.</a:t>
            </a:r>
          </a:p>
          <a:p>
            <a:pPr marL="461963" lvl="3" indent="0" algn="just" eaLnBrk="1" hangingPunct="1">
              <a:spcBef>
                <a:spcPts val="600"/>
              </a:spcBef>
              <a:spcAft>
                <a:spcPts val="600"/>
              </a:spcAft>
              <a:buClr>
                <a:srgbClr val="CC3300"/>
              </a:buClr>
              <a:buSzPct val="100000"/>
            </a:pPr>
            <a:r>
              <a:rPr lang="en-US" altLang="en-US" sz="1600" b="0" dirty="0" smtClean="0"/>
              <a:t>Are these two values equivalent at the 95% confidence level?</a:t>
            </a:r>
            <a:r>
              <a:rPr lang="en-US" altLang="en-US" sz="1600" dirty="0" smtClean="0"/>
              <a:t> </a:t>
            </a:r>
          </a:p>
        </p:txBody>
      </p:sp>
      <p:sp>
        <p:nvSpPr>
          <p:cNvPr id="7" name="TextBox 6"/>
          <p:cNvSpPr txBox="1"/>
          <p:nvPr/>
        </p:nvSpPr>
        <p:spPr>
          <a:xfrm>
            <a:off x="304800" y="3538478"/>
            <a:ext cx="8686800" cy="2862322"/>
          </a:xfrm>
          <a:prstGeom prst="rect">
            <a:avLst/>
          </a:prstGeom>
          <a:noFill/>
        </p:spPr>
        <p:txBody>
          <a:bodyPr wrap="square" rtlCol="0">
            <a:spAutoFit/>
          </a:bodyPr>
          <a:lstStyle/>
          <a:p>
            <a:r>
              <a:rPr lang="en-US" b="1" u="sng" dirty="0" smtClean="0"/>
              <a:t>Solution</a:t>
            </a:r>
            <a:r>
              <a:rPr lang="en-US" dirty="0" smtClean="0"/>
              <a:t>: The model in this example is 12.00 mg/mL, and the confidence level is 95%. To see if the mean and the reference value are the same (underlying hypothesis) calculate the Student’s </a:t>
            </a:r>
            <a:r>
              <a:rPr lang="en-US" b="1" i="1" dirty="0" smtClean="0"/>
              <a:t>t</a:t>
            </a:r>
            <a:r>
              <a:rPr lang="en-US" dirty="0" smtClean="0"/>
              <a:t> value: </a:t>
            </a:r>
          </a:p>
          <a:p>
            <a:endParaRPr lang="en-US" dirty="0" smtClean="0"/>
          </a:p>
          <a:p>
            <a:endParaRPr lang="en-US" dirty="0"/>
          </a:p>
          <a:p>
            <a:endParaRPr lang="en-US" dirty="0" smtClean="0"/>
          </a:p>
          <a:p>
            <a:endParaRPr lang="en-US" dirty="0" smtClean="0"/>
          </a:p>
          <a:p>
            <a:endParaRPr lang="en-US" dirty="0" smtClean="0"/>
          </a:p>
          <a:p>
            <a:r>
              <a:rPr lang="en-US" dirty="0" smtClean="0"/>
              <a:t>Next, look-up the critical Student’s </a:t>
            </a:r>
            <a:r>
              <a:rPr lang="en-US" b="1" i="1" dirty="0" smtClean="0"/>
              <a:t>t</a:t>
            </a:r>
            <a:r>
              <a:rPr lang="en-US" dirty="0" smtClean="0"/>
              <a:t> value from the table at the 95% confidence level and at a degrees of freedom of </a:t>
            </a:r>
            <a:r>
              <a:rPr lang="en-US" b="1" i="1" dirty="0" smtClean="0"/>
              <a:t>(5-1)=4</a:t>
            </a:r>
          </a:p>
        </p:txBody>
      </p:sp>
      <p:graphicFrame>
        <p:nvGraphicFramePr>
          <p:cNvPr id="8" name="Object 7"/>
          <p:cNvGraphicFramePr>
            <a:graphicFrameLocks noChangeAspect="1"/>
          </p:cNvGraphicFramePr>
          <p:nvPr>
            <p:extLst>
              <p:ext uri="{D42A27DB-BD31-4B8C-83A1-F6EECF244321}">
                <p14:modId xmlns:p14="http://schemas.microsoft.com/office/powerpoint/2010/main" val="456775713"/>
              </p:ext>
            </p:extLst>
          </p:nvPr>
        </p:nvGraphicFramePr>
        <p:xfrm>
          <a:off x="2895599" y="4605278"/>
          <a:ext cx="3175000" cy="857250"/>
        </p:xfrm>
        <a:graphic>
          <a:graphicData uri="http://schemas.openxmlformats.org/presentationml/2006/ole">
            <mc:AlternateContent xmlns:mc="http://schemas.openxmlformats.org/markup-compatibility/2006">
              <mc:Choice xmlns:v="urn:schemas-microsoft-com:vml" Requires="v">
                <p:oleObj spid="_x0000_s12352" name="Equation" r:id="rId3" imgW="1600200" imgH="431640" progId="Equation.DSMT4">
                  <p:embed/>
                </p:oleObj>
              </mc:Choice>
              <mc:Fallback>
                <p:oleObj name="Equation" r:id="rId3" imgW="1600200" imgH="431640" progId="Equation.DSMT4">
                  <p:embed/>
                  <p:pic>
                    <p:nvPicPr>
                      <p:cNvPr id="0" name=""/>
                      <p:cNvPicPr>
                        <a:picLocks noChangeAspect="1" noChangeArrowheads="1"/>
                      </p:cNvPicPr>
                      <p:nvPr/>
                    </p:nvPicPr>
                    <p:blipFill>
                      <a:blip r:embed="rId4"/>
                      <a:srcRect/>
                      <a:stretch>
                        <a:fillRect/>
                      </a:stretch>
                    </p:blipFill>
                    <p:spPr bwMode="auto">
                      <a:xfrm>
                        <a:off x="2895599" y="4605278"/>
                        <a:ext cx="3175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4482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3" indent="0" eaLnBrk="1" hangingPunct="1">
              <a:spcBef>
                <a:spcPts val="600"/>
              </a:spcBef>
              <a:spcAft>
                <a:spcPts val="600"/>
              </a:spcAft>
              <a:buClr>
                <a:srgbClr val="CC3300"/>
              </a:buClr>
              <a:buSzPct val="100000"/>
            </a:pPr>
            <a:r>
              <a:rPr lang="en-US" altLang="en-US" sz="1600" b="0" dirty="0" smtClean="0">
                <a:solidFill>
                  <a:srgbClr val="002060"/>
                </a:solidFill>
              </a:rPr>
              <a:t>Example – Comparing an Experimental Result and a Known Reference Value</a:t>
            </a:r>
          </a:p>
          <a:p>
            <a:pPr marL="461963" lvl="3" indent="0" algn="just" eaLnBrk="1" hangingPunct="1">
              <a:spcBef>
                <a:spcPts val="600"/>
              </a:spcBef>
              <a:spcAft>
                <a:spcPts val="600"/>
              </a:spcAft>
              <a:buClr>
                <a:srgbClr val="CC3300"/>
              </a:buClr>
              <a:buSzPct val="100000"/>
            </a:pPr>
            <a:r>
              <a:rPr lang="en-US" altLang="en-US" sz="1600" b="0" dirty="0" smtClean="0"/>
              <a:t>Action is taken against Olympic athletes if their urine is found to contain caffeine concentrations above 12.00 </a:t>
            </a:r>
            <a:r>
              <a:rPr lang="en-US" altLang="en-US" sz="1600" b="0" dirty="0" smtClean="0">
                <a:latin typeface="Symbol" panose="05050102010706020507" pitchFamily="18" charset="2"/>
              </a:rPr>
              <a:t>m</a:t>
            </a:r>
            <a:r>
              <a:rPr lang="en-US" altLang="en-US" sz="1600" b="0" dirty="0" smtClean="0"/>
              <a:t>g/mL. A sample from one athlete gives a mean caffeine concentration of 11.85 mg/mL for five measurements (range, 11.65 to 12.10 </a:t>
            </a:r>
            <a:r>
              <a:rPr lang="en-US" altLang="en-US" sz="1600" b="0" dirty="0" smtClean="0">
                <a:latin typeface="Symbol" panose="05050102010706020507" pitchFamily="18" charset="2"/>
              </a:rPr>
              <a:t>m</a:t>
            </a:r>
            <a:r>
              <a:rPr lang="en-US" altLang="en-US" sz="1600" b="0" dirty="0" smtClean="0"/>
              <a:t>g/mL) with a standard deviation for this mean being 0.07 </a:t>
            </a:r>
            <a:r>
              <a:rPr lang="en-US" altLang="en-US" sz="1600" b="0" dirty="0" smtClean="0">
                <a:latin typeface="Symbol" panose="05050102010706020507" pitchFamily="18" charset="2"/>
              </a:rPr>
              <a:t>m</a:t>
            </a:r>
            <a:r>
              <a:rPr lang="en-US" altLang="en-US" sz="1600" b="0" dirty="0" smtClean="0"/>
              <a:t>g/mL. The athlete's coach argues that this result is statistically the same as the 12.00 </a:t>
            </a:r>
            <a:r>
              <a:rPr lang="en-US" altLang="en-US" sz="1600" b="0" dirty="0" smtClean="0">
                <a:latin typeface="Symbol" panose="05050102010706020507" pitchFamily="18" charset="2"/>
              </a:rPr>
              <a:t>m</a:t>
            </a:r>
            <a:r>
              <a:rPr lang="en-US" altLang="en-US" sz="1600" b="0" dirty="0" smtClean="0"/>
              <a:t>g/mL cutoff.</a:t>
            </a:r>
          </a:p>
          <a:p>
            <a:pPr marL="461963" lvl="3" indent="0" algn="just" eaLnBrk="1" hangingPunct="1">
              <a:spcBef>
                <a:spcPts val="600"/>
              </a:spcBef>
              <a:spcAft>
                <a:spcPts val="600"/>
              </a:spcAft>
              <a:buClr>
                <a:srgbClr val="CC3300"/>
              </a:buClr>
              <a:buSzPct val="100000"/>
            </a:pPr>
            <a:r>
              <a:rPr lang="en-US" altLang="en-US" sz="1600" b="0" dirty="0" smtClean="0"/>
              <a:t>Are these two values equivalent at the 95% confidence level?</a:t>
            </a:r>
            <a:r>
              <a:rPr lang="en-US" altLang="en-US" sz="1600" dirty="0" smtClean="0"/>
              <a:t> </a:t>
            </a:r>
          </a:p>
        </p:txBody>
      </p:sp>
      <p:sp>
        <p:nvSpPr>
          <p:cNvPr id="4" name="TextBox 3"/>
          <p:cNvSpPr txBox="1"/>
          <p:nvPr/>
        </p:nvSpPr>
        <p:spPr>
          <a:xfrm>
            <a:off x="304800" y="3538478"/>
            <a:ext cx="8686800" cy="3139321"/>
          </a:xfrm>
          <a:prstGeom prst="rect">
            <a:avLst/>
          </a:prstGeom>
          <a:noFill/>
        </p:spPr>
        <p:txBody>
          <a:bodyPr wrap="square" rtlCol="0">
            <a:spAutoFit/>
          </a:bodyPr>
          <a:lstStyle/>
          <a:p>
            <a:r>
              <a:rPr lang="en-US" b="1" u="sng" dirty="0" smtClean="0"/>
              <a:t>Solution</a:t>
            </a:r>
            <a:r>
              <a:rPr lang="en-US" dirty="0" smtClean="0"/>
              <a:t>: at the 95% confidence level and </a:t>
            </a:r>
            <a:r>
              <a:rPr lang="en-US" b="1" i="1" dirty="0" smtClean="0"/>
              <a:t>v</a:t>
            </a:r>
            <a:r>
              <a:rPr lang="en-US" dirty="0" smtClean="0"/>
              <a:t> = 4, </a:t>
            </a:r>
            <a:r>
              <a:rPr lang="en-US" b="1" i="1" dirty="0" smtClean="0"/>
              <a:t>t</a:t>
            </a:r>
            <a:r>
              <a:rPr lang="en-US" b="1" i="1" baseline="-25000" dirty="0" smtClean="0"/>
              <a:t>c</a:t>
            </a:r>
            <a:r>
              <a:rPr lang="en-US" dirty="0" smtClean="0"/>
              <a:t> = 2.776</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Since </a:t>
            </a:r>
            <a:r>
              <a:rPr lang="en-US" b="1" i="1" dirty="0" smtClean="0"/>
              <a:t>t</a:t>
            </a:r>
            <a:r>
              <a:rPr lang="en-US" b="1" i="1" baseline="-25000" dirty="0" smtClean="0"/>
              <a:t>c</a:t>
            </a:r>
            <a:r>
              <a:rPr lang="en-US" dirty="0" smtClean="0"/>
              <a:t> of 2.776 is greater than the experimental </a:t>
            </a:r>
            <a:r>
              <a:rPr lang="en-US" b="1" i="1" dirty="0" smtClean="0"/>
              <a:t>t</a:t>
            </a:r>
            <a:r>
              <a:rPr lang="en-US" dirty="0" smtClean="0"/>
              <a:t> value of 2.14, the amount of caffeine in the athlete’s sample was the same as the allowed cutoff level at a 95% confidence level</a:t>
            </a:r>
          </a:p>
          <a:p>
            <a:endParaRPr lang="en-US" b="1" i="1" dirty="0" smtClean="0"/>
          </a:p>
        </p:txBody>
      </p:sp>
      <p:pic>
        <p:nvPicPr>
          <p:cNvPr id="5" name="Picture 6" descr="stud-t"/>
          <p:cNvPicPr>
            <a:picLocks noChangeAspect="1" noChangeArrowheads="1"/>
          </p:cNvPicPr>
          <p:nvPr/>
        </p:nvPicPr>
        <p:blipFill rotWithShape="1">
          <a:blip r:embed="rId2">
            <a:extLst>
              <a:ext uri="{28A0092B-C50C-407E-A947-70E740481C1C}">
                <a14:useLocalDpi xmlns:a14="http://schemas.microsoft.com/office/drawing/2010/main" val="0"/>
              </a:ext>
            </a:extLst>
          </a:blip>
          <a:srcRect b="67460"/>
          <a:stretch/>
        </p:blipFill>
        <p:spPr bwMode="auto">
          <a:xfrm>
            <a:off x="1828800" y="3998651"/>
            <a:ext cx="6456264" cy="148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48200" y="5233867"/>
            <a:ext cx="563864" cy="249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348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Describing the Variation in Large Data Sets</a:t>
            </a:r>
            <a:endParaRPr lang="en-US" altLang="en-US" sz="2000" b="0" i="1" dirty="0">
              <a:solidFill>
                <a:schemeClr val="tx2"/>
              </a:solidFill>
            </a:endParaRPr>
          </a:p>
          <a:p>
            <a:pPr eaLnBrk="1" hangingPunct="1"/>
            <a:endParaRPr lang="en-US" altLang="en-US" b="0" i="1" dirty="0">
              <a:solidFill>
                <a:schemeClr val="tx2"/>
              </a:solidFill>
            </a:endParaRPr>
          </a:p>
          <a:p>
            <a:pPr lvl="1" eaLnBrk="1" hangingPunct="1"/>
            <a:r>
              <a:rPr lang="en-US" altLang="en-US" dirty="0" smtClean="0">
                <a:solidFill>
                  <a:srgbClr val="CC3300"/>
                </a:solidFill>
              </a:rPr>
              <a:t>Normal Distribution:</a:t>
            </a:r>
            <a:endParaRPr lang="en-US" altLang="en-US" b="0" dirty="0"/>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The shape of the Normal distribution of Gaussian Curve is described by the following equation:</a:t>
            </a:r>
          </a:p>
          <a:p>
            <a:pPr marL="1376363" lvl="3" indent="-461963" eaLnBrk="1" hangingPunct="1">
              <a:spcAft>
                <a:spcPts val="600"/>
              </a:spcAft>
              <a:buClr>
                <a:srgbClr val="CC3300"/>
              </a:buClr>
              <a:buSzPct val="100000"/>
              <a:buFont typeface="+mj-lt"/>
              <a:buAutoNum type="romanUcPeriod"/>
            </a:pPr>
            <a:endParaRPr lang="en-US" altLang="en-US" sz="1600" b="0" dirty="0" smtClean="0"/>
          </a:p>
          <a:p>
            <a:pPr marL="914400" lvl="3" indent="0" eaLnBrk="1" hangingPunct="1">
              <a:spcAft>
                <a:spcPts val="600"/>
              </a:spcAft>
              <a:buClr>
                <a:srgbClr val="CC3300"/>
              </a:buClr>
              <a:buSzPct val="100000"/>
            </a:pPr>
            <a:endParaRPr lang="en-US" altLang="en-US" sz="1600" b="0" dirty="0"/>
          </a:p>
          <a:p>
            <a:pPr marL="914400" lvl="3" indent="0" eaLnBrk="1" hangingPunct="1">
              <a:spcAft>
                <a:spcPts val="600"/>
              </a:spcAft>
              <a:buClr>
                <a:srgbClr val="CC3300"/>
              </a:buClr>
              <a:buSzPct val="100000"/>
            </a:pPr>
            <a:endParaRPr lang="en-US" altLang="en-US" sz="1600" b="0" dirty="0" smtClean="0"/>
          </a:p>
          <a:p>
            <a:pPr marL="1371600" lvl="3" indent="0" eaLnBrk="1" fontAlgn="base" hangingPunct="1">
              <a:spcBef>
                <a:spcPct val="0"/>
              </a:spcBef>
              <a:spcAft>
                <a:spcPct val="0"/>
              </a:spcAft>
              <a:buClr>
                <a:srgbClr val="CC3300"/>
              </a:buClr>
              <a:buSzPct val="60000"/>
            </a:pPr>
            <a:endParaRPr lang="en-US" altLang="en-US" sz="1600" b="0" dirty="0" smtClean="0"/>
          </a:p>
          <a:p>
            <a:pPr marL="1604963" lvl="4" indent="-461963"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latin typeface="Symbol" panose="05050102010706020507" pitchFamily="18" charset="2"/>
              </a:rPr>
              <a:t>m</a:t>
            </a:r>
            <a:r>
              <a:rPr lang="en-US" altLang="en-US" sz="1600" b="0" dirty="0" smtClean="0">
                <a:solidFill>
                  <a:srgbClr val="002060"/>
                </a:solidFill>
              </a:rPr>
              <a:t> is the average of the data set, which gives the central point for the distribution</a:t>
            </a:r>
          </a:p>
          <a:p>
            <a:pPr marL="1604963" lvl="4" indent="-461963" eaLnBrk="1" hangingPunct="1">
              <a:spcAft>
                <a:spcPts val="600"/>
              </a:spcAft>
              <a:buClr>
                <a:srgbClr val="CC3300"/>
              </a:buClr>
              <a:buSzPct val="100000"/>
              <a:buFont typeface="Arial" panose="020B0604020202020204" pitchFamily="34" charset="0"/>
              <a:buChar char="•"/>
            </a:pPr>
            <a:r>
              <a:rPr lang="en-US" altLang="en-US" sz="1600" b="0" dirty="0">
                <a:solidFill>
                  <a:srgbClr val="002060"/>
                </a:solidFill>
                <a:latin typeface="Symbol" panose="05050102010706020507" pitchFamily="18" charset="2"/>
              </a:rPr>
              <a:t>s</a:t>
            </a:r>
            <a:r>
              <a:rPr lang="en-US" altLang="en-US" sz="1600" b="0" dirty="0" smtClean="0">
                <a:solidFill>
                  <a:srgbClr val="002060"/>
                </a:solidFill>
              </a:rPr>
              <a:t> is the standard deviation of the data set, which describes the width of this curve</a:t>
            </a:r>
          </a:p>
          <a:p>
            <a:pPr marL="1376363" lvl="3" indent="-461963" eaLnBrk="1" hangingPunct="1">
              <a:spcAft>
                <a:spcPts val="600"/>
              </a:spcAft>
              <a:buClr>
                <a:srgbClr val="CC3300"/>
              </a:buClr>
              <a:buSzPct val="100000"/>
            </a:pPr>
            <a:r>
              <a:rPr lang="en-US" altLang="en-US" sz="1600" b="0" dirty="0" smtClean="0"/>
              <a:t>II.	If our results follow a Normal distribution, we can use the average and standard deviation for the data set to determine what fraction of our results will fall between any two measured values.</a:t>
            </a:r>
          </a:p>
          <a:p>
            <a:pPr marL="914400" lvl="3" indent="0" eaLnBrk="1" hangingPunct="1">
              <a:spcAft>
                <a:spcPts val="600"/>
              </a:spcAft>
              <a:buClr>
                <a:srgbClr val="CC3300"/>
              </a:buClr>
              <a:buSzPct val="100000"/>
            </a:pPr>
            <a:endParaRPr lang="en-US" altLang="en-US" sz="1600" b="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835550539"/>
              </p:ext>
            </p:extLst>
          </p:nvPr>
        </p:nvGraphicFramePr>
        <p:xfrm>
          <a:off x="3352800" y="2514600"/>
          <a:ext cx="2879725" cy="950912"/>
        </p:xfrm>
        <a:graphic>
          <a:graphicData uri="http://schemas.openxmlformats.org/presentationml/2006/ole">
            <mc:AlternateContent xmlns:mc="http://schemas.openxmlformats.org/markup-compatibility/2006">
              <mc:Choice xmlns:v="urn:schemas-microsoft-com:vml" Requires="v">
                <p:oleObj spid="_x0000_s1110" name="Equation" r:id="rId4" imgW="1371735" imgH="447660" progId="Equation.3">
                  <p:embed/>
                </p:oleObj>
              </mc:Choice>
              <mc:Fallback>
                <p:oleObj name="Equation" r:id="rId4" imgW="1371735" imgH="44766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514600"/>
                        <a:ext cx="2879725" cy="95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8999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14400"/>
            <a:ext cx="8766175" cy="62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Comparing Experimental Results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Comparing Two Experimental Means:</a:t>
            </a:r>
          </a:p>
          <a:p>
            <a:pPr lvl="1" eaLnBrk="1" hangingPunct="1"/>
            <a:endParaRPr lang="en-US" altLang="en-US" dirty="0">
              <a:solidFill>
                <a:srgbClr val="CC3300"/>
              </a:solidFill>
            </a:endParaRPr>
          </a:p>
          <a:p>
            <a:pPr lvl="1" eaLnBrk="1" hangingPunct="1">
              <a:spcAft>
                <a:spcPts val="600"/>
              </a:spcAft>
              <a:buAutoNum type="romanUcPeriod"/>
            </a:pPr>
            <a:r>
              <a:rPr lang="en-US" altLang="en-US" sz="1600" b="0" dirty="0" smtClean="0"/>
              <a:t>Mean results for </a:t>
            </a:r>
            <a:r>
              <a:rPr lang="en-US" altLang="en-US" sz="1600" u="sng" dirty="0" smtClean="0"/>
              <a:t>two</a:t>
            </a:r>
            <a:r>
              <a:rPr lang="en-US" altLang="en-US" sz="1600" b="0" dirty="0" smtClean="0"/>
              <a:t> samples (</a:t>
            </a:r>
            <a:r>
              <a:rPr lang="en-US" altLang="en-US" sz="1600" i="1" dirty="0" smtClean="0"/>
              <a:t>x</a:t>
            </a:r>
            <a:r>
              <a:rPr lang="en-US" altLang="en-US" sz="1600" i="1" baseline="-25000" dirty="0" smtClean="0"/>
              <a:t>1</a:t>
            </a:r>
            <a:r>
              <a:rPr lang="en-US" altLang="en-US" sz="1600" b="0" dirty="0" smtClean="0"/>
              <a:t> and </a:t>
            </a:r>
            <a:r>
              <a:rPr lang="en-US" altLang="en-US" sz="1600" i="1" dirty="0" smtClean="0"/>
              <a:t>x</a:t>
            </a:r>
            <a:r>
              <a:rPr lang="en-US" altLang="en-US" sz="1600" i="1" baseline="-25000" dirty="0" smtClean="0"/>
              <a:t>2</a:t>
            </a:r>
            <a:r>
              <a:rPr lang="en-US" altLang="en-US" sz="1600" b="0" dirty="0" smtClean="0"/>
              <a:t>) measured by the </a:t>
            </a:r>
            <a:r>
              <a:rPr lang="en-US" altLang="en-US" sz="1600" i="1" dirty="0" smtClean="0"/>
              <a:t>same</a:t>
            </a:r>
            <a:r>
              <a:rPr lang="en-US" altLang="en-US" sz="1600" b="0" dirty="0" smtClean="0"/>
              <a:t> method or two methods with similar precision – </a:t>
            </a:r>
            <a:r>
              <a:rPr lang="en-US" altLang="en-US" sz="1600" i="1" dirty="0" smtClean="0"/>
              <a:t>are they the same?</a:t>
            </a: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The model would be one of the two means</a:t>
            </a: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The hypothesis is determining if the two results represent the same number</a:t>
            </a:r>
            <a:endParaRPr lang="en-US" altLang="en-US" sz="1600" i="1" dirty="0" smtClean="0">
              <a:solidFill>
                <a:srgbClr val="002060"/>
              </a:solidFill>
            </a:endParaRPr>
          </a:p>
          <a:p>
            <a:pPr marL="1200150" lvl="2" indent="-285750" eaLnBrk="1" hangingPunct="1">
              <a:spcAft>
                <a:spcPts val="600"/>
              </a:spcAft>
              <a:buFont typeface="Arial" panose="020B0604020202020204" pitchFamily="34" charset="0"/>
              <a:buChar char="•"/>
            </a:pPr>
            <a:r>
              <a:rPr lang="en-US" altLang="en-US" sz="1600" b="0" dirty="0">
                <a:solidFill>
                  <a:srgbClr val="002060"/>
                </a:solidFill>
              </a:rPr>
              <a:t>T</a:t>
            </a:r>
            <a:r>
              <a:rPr lang="en-US" altLang="en-US" sz="1600" b="0" dirty="0" smtClean="0">
                <a:solidFill>
                  <a:srgbClr val="002060"/>
                </a:solidFill>
              </a:rPr>
              <a:t>he Student’s </a:t>
            </a:r>
            <a:r>
              <a:rPr lang="en-US" altLang="en-US" sz="1600" i="1" dirty="0" smtClean="0">
                <a:solidFill>
                  <a:srgbClr val="002060"/>
                </a:solidFill>
              </a:rPr>
              <a:t>t</a:t>
            </a:r>
            <a:r>
              <a:rPr lang="en-US" altLang="en-US" sz="1600" b="0" dirty="0" smtClean="0">
                <a:solidFill>
                  <a:srgbClr val="002060"/>
                </a:solidFill>
              </a:rPr>
              <a:t> value is the test statistic</a:t>
            </a:r>
          </a:p>
          <a:p>
            <a:pPr marL="914400" indent="-452438" eaLnBrk="1" hangingPunct="1">
              <a:spcAft>
                <a:spcPts val="600"/>
              </a:spcAft>
              <a:buAutoNum type="romanUcPeriod" startAt="2"/>
            </a:pPr>
            <a:r>
              <a:rPr lang="en-US" altLang="en-US" sz="1600" b="0" dirty="0" smtClean="0"/>
              <a:t>Pooled Standard Deviation (</a:t>
            </a:r>
            <a:r>
              <a:rPr lang="en-US" altLang="en-US" sz="1600" b="0" i="1" dirty="0" smtClean="0"/>
              <a:t>s</a:t>
            </a:r>
            <a:r>
              <a:rPr lang="en-US" altLang="en-US" sz="1600" b="0" i="1" baseline="-25000" dirty="0" smtClean="0"/>
              <a:t>pool</a:t>
            </a:r>
            <a:r>
              <a:rPr lang="en-US" altLang="en-US" sz="1600" b="0" dirty="0" smtClean="0"/>
              <a:t>)</a:t>
            </a:r>
            <a:endParaRPr lang="en-US" altLang="en-US" sz="1600" b="0" baseline="-25000" dirty="0" smtClean="0"/>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Both experimental result and “model” have some uncertainty in their values </a:t>
            </a:r>
            <a:endParaRPr lang="en-US" altLang="en-US" sz="1600" i="1"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Instead of using standard deviation for either of these means, the pooled standard deviation (</a:t>
            </a:r>
            <a:r>
              <a:rPr lang="en-US" altLang="en-US" sz="1600" b="0" i="1" dirty="0" smtClean="0">
                <a:solidFill>
                  <a:srgbClr val="002060"/>
                </a:solidFill>
              </a:rPr>
              <a:t>s</a:t>
            </a:r>
            <a:r>
              <a:rPr lang="en-US" altLang="en-US" sz="1600" b="0" i="1" baseline="-25000" dirty="0" smtClean="0">
                <a:solidFill>
                  <a:srgbClr val="002060"/>
                </a:solidFill>
              </a:rPr>
              <a:t>pool</a:t>
            </a:r>
            <a:r>
              <a:rPr lang="en-US" altLang="en-US" sz="1600" b="0" dirty="0" smtClean="0">
                <a:solidFill>
                  <a:srgbClr val="002060"/>
                </a:solidFill>
              </a:rPr>
              <a:t>)</a:t>
            </a:r>
            <a:r>
              <a:rPr lang="en-US" altLang="en-US" sz="1600" b="0" baseline="-25000" dirty="0">
                <a:solidFill>
                  <a:srgbClr val="002060"/>
                </a:solidFill>
              </a:rPr>
              <a:t> </a:t>
            </a:r>
            <a:r>
              <a:rPr lang="en-US" altLang="en-US" sz="1600" b="0" dirty="0" smtClean="0">
                <a:solidFill>
                  <a:srgbClr val="002060"/>
                </a:solidFill>
              </a:rPr>
              <a:t> reflects the variation in both results</a:t>
            </a:r>
          </a:p>
          <a:p>
            <a:pPr marL="1371600" lvl="1" indent="-452438" eaLnBrk="1" hangingPunct="1">
              <a:spcAft>
                <a:spcPts val="600"/>
              </a:spcAft>
              <a:buFont typeface="Arial" panose="020B0604020202020204" pitchFamily="34" charset="0"/>
              <a:buChar char="•"/>
            </a:pPr>
            <a:endParaRPr lang="en-US" altLang="en-US" sz="1600" b="0" dirty="0">
              <a:solidFill>
                <a:srgbClr val="002060"/>
              </a:solidFill>
            </a:endParaRPr>
          </a:p>
          <a:p>
            <a:pPr marL="1371600" lvl="1" indent="-452438" eaLnBrk="1" hangingPunct="1">
              <a:spcAft>
                <a:spcPts val="600"/>
              </a:spcAft>
              <a:buFont typeface="Arial" panose="020B0604020202020204" pitchFamily="34" charset="0"/>
              <a:buChar char="•"/>
            </a:pPr>
            <a:endParaRPr lang="en-US" altLang="en-US" sz="1600" b="0" dirty="0" smtClean="0">
              <a:solidFill>
                <a:srgbClr val="002060"/>
              </a:solidFill>
            </a:endParaRPr>
          </a:p>
          <a:p>
            <a:pPr marL="919162" lvl="1" indent="0" eaLnBrk="1" hangingPunct="1">
              <a:spcAft>
                <a:spcPts val="600"/>
              </a:spcAft>
            </a:pPr>
            <a:endParaRPr lang="en-US" altLang="en-US" sz="1600" b="0" dirty="0" smtClean="0">
              <a:solidFill>
                <a:srgbClr val="002060"/>
              </a:solidFill>
            </a:endParaRPr>
          </a:p>
          <a:p>
            <a:pPr marL="919162" lvl="1" indent="0" eaLnBrk="1" hangingPunct="1">
              <a:spcAft>
                <a:spcPts val="600"/>
              </a:spcAft>
            </a:pPr>
            <a:r>
              <a:rPr lang="en-US" altLang="en-US" sz="1400" dirty="0"/>
              <a:t>w</a:t>
            </a:r>
            <a:r>
              <a:rPr lang="en-US" altLang="en-US" sz="1400" dirty="0" smtClean="0"/>
              <a:t>here </a:t>
            </a:r>
          </a:p>
          <a:p>
            <a:pPr marL="919162" lvl="1" indent="0" eaLnBrk="1" hangingPunct="1">
              <a:spcAft>
                <a:spcPts val="600"/>
              </a:spcAft>
            </a:pPr>
            <a:r>
              <a:rPr lang="en-US" altLang="en-US" sz="1400" dirty="0" smtClean="0"/>
              <a:t>	</a:t>
            </a:r>
            <a:r>
              <a:rPr lang="en-US" altLang="en-US" sz="1400" i="1" dirty="0" smtClean="0"/>
              <a:t>s</a:t>
            </a:r>
            <a:r>
              <a:rPr lang="en-US" altLang="en-US" sz="1400" i="1" baseline="-25000" dirty="0" smtClean="0"/>
              <a:t>1</a:t>
            </a:r>
            <a:r>
              <a:rPr lang="en-US" altLang="en-US" sz="1400" dirty="0" smtClean="0"/>
              <a:t> and </a:t>
            </a:r>
            <a:r>
              <a:rPr lang="en-US" altLang="en-US" sz="1400" i="1" dirty="0" smtClean="0"/>
              <a:t>s</a:t>
            </a:r>
            <a:r>
              <a:rPr lang="en-US" altLang="en-US" sz="1400" i="1" baseline="-25000" dirty="0" smtClean="0"/>
              <a:t>2</a:t>
            </a:r>
            <a:r>
              <a:rPr lang="en-US" altLang="en-US" sz="1400" dirty="0" smtClean="0"/>
              <a:t> are the estimated standard deviations for the two datasets</a:t>
            </a:r>
          </a:p>
          <a:p>
            <a:pPr marL="919162" lvl="1" indent="0" eaLnBrk="1" hangingPunct="1">
              <a:spcAft>
                <a:spcPts val="600"/>
              </a:spcAft>
            </a:pPr>
            <a:r>
              <a:rPr lang="en-US" altLang="en-US" sz="1400" dirty="0" smtClean="0"/>
              <a:t>	</a:t>
            </a:r>
            <a:r>
              <a:rPr lang="en-US" altLang="en-US" sz="1400" i="1" dirty="0"/>
              <a:t>n</a:t>
            </a:r>
            <a:r>
              <a:rPr lang="en-US" altLang="en-US" sz="1400" i="1" baseline="-25000" dirty="0" smtClean="0"/>
              <a:t>1</a:t>
            </a:r>
            <a:r>
              <a:rPr lang="en-US" altLang="en-US" sz="1400" dirty="0" smtClean="0"/>
              <a:t> and </a:t>
            </a:r>
            <a:r>
              <a:rPr lang="en-US" altLang="en-US" sz="1400" i="1" dirty="0" smtClean="0"/>
              <a:t>n</a:t>
            </a:r>
            <a:r>
              <a:rPr lang="en-US" altLang="en-US" sz="1400" i="1" baseline="-25000" dirty="0" smtClean="0"/>
              <a:t>2</a:t>
            </a:r>
            <a:r>
              <a:rPr lang="en-US" altLang="en-US" sz="1400" dirty="0" smtClean="0"/>
              <a:t> are the number of points for the two datasets</a:t>
            </a:r>
          </a:p>
          <a:p>
            <a:pPr marL="919162" lvl="1" indent="0" eaLnBrk="1" hangingPunct="1">
              <a:spcAft>
                <a:spcPts val="600"/>
              </a:spcAft>
            </a:pPr>
            <a:endParaRPr lang="en-US" altLang="en-US" sz="1600" b="0" dirty="0" smtClean="0">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33179111"/>
              </p:ext>
            </p:extLst>
          </p:nvPr>
        </p:nvGraphicFramePr>
        <p:xfrm>
          <a:off x="2133600" y="5081587"/>
          <a:ext cx="5551487" cy="709613"/>
        </p:xfrm>
        <a:graphic>
          <a:graphicData uri="http://schemas.openxmlformats.org/presentationml/2006/ole">
            <mc:AlternateContent xmlns:mc="http://schemas.openxmlformats.org/markup-compatibility/2006">
              <mc:Choice xmlns:v="urn:schemas-microsoft-com:vml" Requires="v">
                <p:oleObj spid="_x0000_s13374" name="Equation" r:id="rId3" imgW="2793960" imgH="355320" progId="Equation.DSMT4">
                  <p:embed/>
                </p:oleObj>
              </mc:Choice>
              <mc:Fallback>
                <p:oleObj name="Equation" r:id="rId3" imgW="2793960" imgH="355320" progId="Equation.DSMT4">
                  <p:embed/>
                  <p:pic>
                    <p:nvPicPr>
                      <p:cNvPr id="0" name=""/>
                      <p:cNvPicPr>
                        <a:picLocks noChangeAspect="1" noChangeArrowheads="1"/>
                      </p:cNvPicPr>
                      <p:nvPr/>
                    </p:nvPicPr>
                    <p:blipFill>
                      <a:blip r:embed="rId4"/>
                      <a:srcRect/>
                      <a:stretch>
                        <a:fillRect/>
                      </a:stretch>
                    </p:blipFill>
                    <p:spPr bwMode="auto">
                      <a:xfrm>
                        <a:off x="2133600" y="5081587"/>
                        <a:ext cx="5551487"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74599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mc:AlternateContent xmlns:mc="http://schemas.openxmlformats.org/markup-compatibility/2006" xmlns:a14="http://schemas.microsoft.com/office/drawing/2010/main">
        <mc:Choice Requires="a14">
          <p:sp>
            <p:nvSpPr>
              <p:cNvPr id="3" name="Text Box 5"/>
              <p:cNvSpPr txBox="1">
                <a:spLocks noChangeArrowheads="1"/>
              </p:cNvSpPr>
              <p:nvPr/>
            </p:nvSpPr>
            <p:spPr bwMode="auto">
              <a:xfrm>
                <a:off x="228600" y="914400"/>
                <a:ext cx="8766175" cy="5931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Comparing Experimental Results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Comparing Two Experimental Means:</a:t>
                </a:r>
              </a:p>
              <a:p>
                <a:pPr lvl="1" eaLnBrk="1" hangingPunct="1"/>
                <a:endParaRPr lang="en-US" altLang="en-US" dirty="0">
                  <a:solidFill>
                    <a:srgbClr val="CC3300"/>
                  </a:solidFill>
                </a:endParaRPr>
              </a:p>
              <a:p>
                <a:pPr marL="914400" indent="-452438" eaLnBrk="1" hangingPunct="1">
                  <a:spcAft>
                    <a:spcPts val="600"/>
                  </a:spcAft>
                  <a:buAutoNum type="romanUcPeriod" startAt="2"/>
                </a:pPr>
                <a:r>
                  <a:rPr lang="en-US" altLang="en-US" sz="1600" b="0" dirty="0" smtClean="0"/>
                  <a:t>Pooled Standard Deviation (</a:t>
                </a:r>
                <a:r>
                  <a:rPr lang="en-US" altLang="en-US" sz="1600" b="0" i="1" dirty="0" smtClean="0"/>
                  <a:t>s</a:t>
                </a:r>
                <a:r>
                  <a:rPr lang="en-US" altLang="en-US" sz="1600" b="0" i="1" baseline="-25000" dirty="0" smtClean="0"/>
                  <a:t>pool</a:t>
                </a:r>
                <a:r>
                  <a:rPr lang="en-US" altLang="en-US" sz="1600" b="0" dirty="0" smtClean="0"/>
                  <a:t>)</a:t>
                </a:r>
                <a:endParaRPr lang="en-US" altLang="en-US" sz="1600" b="0" baseline="-25000" dirty="0" smtClean="0"/>
              </a:p>
              <a:p>
                <a:pPr marL="1371600" lvl="1" indent="-452438" eaLnBrk="1" hangingPunct="1">
                  <a:spcAft>
                    <a:spcPts val="600"/>
                  </a:spcAft>
                  <a:buFont typeface="Arial" panose="020B0604020202020204" pitchFamily="34" charset="0"/>
                  <a:buChar char="•"/>
                </a:pPr>
                <a:r>
                  <a:rPr lang="en-US" altLang="en-US" sz="1600" b="0" i="1" dirty="0" smtClean="0">
                    <a:solidFill>
                      <a:srgbClr val="002060"/>
                    </a:solidFill>
                  </a:rPr>
                  <a:t>s</a:t>
                </a:r>
                <a:r>
                  <a:rPr lang="en-US" altLang="en-US" sz="1600" b="0" i="1" baseline="-25000" dirty="0" smtClean="0">
                    <a:solidFill>
                      <a:srgbClr val="002060"/>
                    </a:solidFill>
                  </a:rPr>
                  <a:t>pool</a:t>
                </a:r>
                <a:r>
                  <a:rPr lang="en-US" altLang="en-US" sz="1600" b="0" dirty="0" smtClean="0">
                    <a:solidFill>
                      <a:srgbClr val="002060"/>
                    </a:solidFill>
                  </a:rPr>
                  <a:t> is the weighted average of the individual standard deviations</a:t>
                </a:r>
                <a:endParaRPr lang="en-US" altLang="en-US" sz="1600" i="1"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Just like </a:t>
                </a:r>
                <a:r>
                  <a:rPr lang="en-US" altLang="en-US" sz="1600" i="1" dirty="0" smtClean="0">
                    <a:solidFill>
                      <a:srgbClr val="002060"/>
                    </a:solidFill>
                  </a:rPr>
                  <a:t>s</a:t>
                </a:r>
                <a:r>
                  <a:rPr lang="en-US" altLang="en-US" sz="1600" b="0" dirty="0" smtClean="0">
                    <a:solidFill>
                      <a:srgbClr val="002060"/>
                    </a:solidFill>
                  </a:rPr>
                  <a:t> can be used to find the standard deviation of the mean </a:t>
                </a:r>
                <a:r>
                  <a:rPr lang="en-US" altLang="en-US" sz="1600" i="1" dirty="0" smtClean="0">
                    <a:solidFill>
                      <a:srgbClr val="002060"/>
                    </a:solidFill>
                  </a:rPr>
                  <a:t>x</a:t>
                </a:r>
                <a:r>
                  <a:rPr lang="en-US" altLang="en-US" sz="1600" b="0" dirty="0" smtClean="0">
                    <a:solidFill>
                      <a:srgbClr val="002060"/>
                    </a:solidFill>
                  </a:rPr>
                  <a:t>, </a:t>
                </a:r>
                <a:r>
                  <a:rPr lang="en-US" altLang="en-US" sz="1600" b="0" i="1" dirty="0" smtClean="0">
                    <a:solidFill>
                      <a:srgbClr val="002060"/>
                    </a:solidFill>
                  </a:rPr>
                  <a:t>s</a:t>
                </a:r>
                <a:r>
                  <a:rPr lang="en-US" altLang="en-US" sz="1600" b="0" i="1" baseline="-25000" dirty="0" smtClean="0">
                    <a:solidFill>
                      <a:srgbClr val="002060"/>
                    </a:solidFill>
                  </a:rPr>
                  <a:t>pool </a:t>
                </a:r>
                <a:r>
                  <a:rPr lang="en-US" altLang="en-US" sz="1600" b="0" dirty="0" smtClean="0">
                    <a:solidFill>
                      <a:srgbClr val="002060"/>
                    </a:solidFill>
                  </a:rPr>
                  <a:t>can be used to determine the standard deviation for the pooled mean (</a:t>
                </a:r>
                <a14:m>
                  <m:oMath xmlns:m="http://schemas.openxmlformats.org/officeDocument/2006/math">
                    <m:sSub>
                      <m:sSubPr>
                        <m:ctrlPr>
                          <a:rPr lang="en-US" altLang="en-US" sz="1600" b="0" i="1" smtClean="0">
                            <a:latin typeface="Cambria Math"/>
                          </a:rPr>
                        </m:ctrlPr>
                      </m:sSubPr>
                      <m:e>
                        <m:r>
                          <a:rPr lang="en-US" altLang="en-US" sz="1600" b="0" i="1" smtClean="0">
                            <a:latin typeface="Cambria Math"/>
                          </a:rPr>
                          <m:t>𝑠</m:t>
                        </m:r>
                      </m:e>
                      <m:sub>
                        <m:acc>
                          <m:accPr>
                            <m:chr m:val="̅"/>
                            <m:ctrlPr>
                              <a:rPr lang="en-US" altLang="en-US" sz="1600" b="0" i="1" smtClean="0">
                                <a:latin typeface="Cambria Math"/>
                              </a:rPr>
                            </m:ctrlPr>
                          </m:accPr>
                          <m:e>
                            <m:r>
                              <a:rPr lang="en-US" altLang="en-US" sz="1600" b="0" i="1" smtClean="0">
                                <a:latin typeface="Cambria Math"/>
                              </a:rPr>
                              <m:t>𝑥</m:t>
                            </m:r>
                          </m:e>
                        </m:acc>
                        <m:r>
                          <a:rPr lang="en-US" altLang="en-US" sz="1600" b="0" i="1" smtClean="0">
                            <a:latin typeface="Cambria Math"/>
                          </a:rPr>
                          <m:t>𝑝𝑜𝑜𝑙</m:t>
                        </m:r>
                      </m:sub>
                    </m:sSub>
                  </m:oMath>
                </a14:m>
                <a:r>
                  <a:rPr lang="en-US" altLang="en-US" sz="1600" i="1" dirty="0" smtClean="0"/>
                  <a:t> </a:t>
                </a:r>
                <a:r>
                  <a:rPr lang="en-US" altLang="en-US" sz="1600" b="0" dirty="0" smtClean="0">
                    <a:solidFill>
                      <a:srgbClr val="002060"/>
                    </a:solidFill>
                  </a:rPr>
                  <a:t>):</a:t>
                </a:r>
              </a:p>
              <a:p>
                <a:pPr marL="1371600" lvl="1" indent="-452438" eaLnBrk="1" hangingPunct="1">
                  <a:spcAft>
                    <a:spcPts val="600"/>
                  </a:spcAft>
                  <a:buFont typeface="Arial" panose="020B0604020202020204" pitchFamily="34" charset="0"/>
                  <a:buChar char="•"/>
                </a:pPr>
                <a:endParaRPr lang="en-US" altLang="en-US" sz="1600" b="0" dirty="0" smtClean="0">
                  <a:solidFill>
                    <a:srgbClr val="002060"/>
                  </a:solidFill>
                </a:endParaRPr>
              </a:p>
              <a:p>
                <a:pPr marL="1371600" lvl="1" indent="-452438" eaLnBrk="1" hangingPunct="1">
                  <a:spcAft>
                    <a:spcPts val="600"/>
                  </a:spcAft>
                  <a:buFont typeface="Arial" panose="020B0604020202020204" pitchFamily="34" charset="0"/>
                  <a:buChar char="•"/>
                </a:pPr>
                <a:endParaRPr lang="en-US" altLang="en-US" sz="1600" b="0" dirty="0" smtClean="0">
                  <a:solidFill>
                    <a:srgbClr val="002060"/>
                  </a:solidFill>
                </a:endParaRPr>
              </a:p>
              <a:p>
                <a:pPr marL="919162" lvl="1" indent="0" eaLnBrk="1" hangingPunct="1">
                  <a:spcAft>
                    <a:spcPts val="600"/>
                  </a:spcAft>
                </a:pPr>
                <a:endParaRPr lang="en-US" altLang="en-US" sz="1600" b="0" dirty="0">
                  <a:solidFill>
                    <a:srgbClr val="002060"/>
                  </a:solidFill>
                </a:endParaRPr>
              </a:p>
              <a:p>
                <a:pPr marL="917575" lvl="1" indent="-455613" eaLnBrk="1" hangingPunct="1">
                  <a:spcAft>
                    <a:spcPts val="600"/>
                  </a:spcAft>
                  <a:buAutoNum type="romanUcPeriod" startAt="3"/>
                </a:pPr>
                <a:r>
                  <a:rPr lang="en-US" altLang="en-US" sz="1600" b="0" dirty="0" smtClean="0"/>
                  <a:t>If </a:t>
                </a:r>
                <a:r>
                  <a:rPr lang="en-US" altLang="en-US" sz="1600" i="1" dirty="0" smtClean="0"/>
                  <a:t>x</a:t>
                </a:r>
                <a:r>
                  <a:rPr lang="en-US" altLang="en-US" sz="1600" b="0" baseline="-25000" dirty="0" smtClean="0"/>
                  <a:t>1</a:t>
                </a:r>
                <a:r>
                  <a:rPr lang="en-US" altLang="en-US" sz="1600" b="0" dirty="0" smtClean="0"/>
                  <a:t> and </a:t>
                </a:r>
                <a:r>
                  <a:rPr lang="en-US" altLang="en-US" sz="1600" i="1" dirty="0" smtClean="0"/>
                  <a:t>x</a:t>
                </a:r>
                <a:r>
                  <a:rPr lang="en-US" altLang="en-US" sz="1600" i="1" baseline="-25000" dirty="0" smtClean="0"/>
                  <a:t>2</a:t>
                </a:r>
                <a:r>
                  <a:rPr lang="en-US" altLang="en-US" sz="1600" b="0" dirty="0" smtClean="0"/>
                  <a:t> represent the same value, their difference (</a:t>
                </a:r>
                <a:r>
                  <a:rPr lang="en-US" altLang="en-US" sz="1600" i="1" dirty="0" smtClean="0"/>
                  <a:t>x</a:t>
                </a:r>
                <a:r>
                  <a:rPr lang="en-US" altLang="en-US" sz="1600" b="0" baseline="-25000" dirty="0" smtClean="0"/>
                  <a:t>1</a:t>
                </a:r>
                <a:r>
                  <a:rPr lang="en-US" altLang="en-US" sz="1600" b="0" dirty="0" smtClean="0"/>
                  <a:t> - </a:t>
                </a:r>
                <a:r>
                  <a:rPr lang="en-US" altLang="en-US" sz="1600" i="1" dirty="0" smtClean="0"/>
                  <a:t>x</a:t>
                </a:r>
                <a:r>
                  <a:rPr lang="en-US" altLang="en-US" sz="1600" i="1" baseline="-25000" dirty="0" smtClean="0"/>
                  <a:t>2</a:t>
                </a:r>
                <a:r>
                  <a:rPr lang="en-US" altLang="en-US" sz="1600" b="0" dirty="0" smtClean="0"/>
                  <a:t> ) should fall within a reasonably small number of standard deviations for this difference</a:t>
                </a:r>
              </a:p>
              <a:p>
                <a:pPr marL="1376363" lvl="2" indent="-461963" eaLnBrk="1" hangingPunct="1">
                  <a:spcAft>
                    <a:spcPts val="600"/>
                  </a:spcAft>
                  <a:buFont typeface="Arial" panose="020B0604020202020204" pitchFamily="34" charset="0"/>
                  <a:buChar char="•"/>
                </a:pPr>
                <a:r>
                  <a:rPr lang="en-US" altLang="en-US" sz="1600" b="0" dirty="0" smtClean="0">
                    <a:solidFill>
                      <a:srgbClr val="002060"/>
                    </a:solidFill>
                  </a:rPr>
                  <a:t>(</a:t>
                </a:r>
                <a:r>
                  <a:rPr lang="en-US" altLang="en-US" sz="1600" i="1" dirty="0" smtClean="0">
                    <a:solidFill>
                      <a:srgbClr val="002060"/>
                    </a:solidFill>
                  </a:rPr>
                  <a:t>x</a:t>
                </a:r>
                <a:r>
                  <a:rPr lang="en-US" altLang="en-US" sz="1600" b="0" baseline="-25000" dirty="0" smtClean="0">
                    <a:solidFill>
                      <a:srgbClr val="002060"/>
                    </a:solidFill>
                  </a:rPr>
                  <a:t>1</a:t>
                </a:r>
                <a:r>
                  <a:rPr lang="en-US" altLang="en-US" sz="1600" b="0" dirty="0" smtClean="0">
                    <a:solidFill>
                      <a:srgbClr val="002060"/>
                    </a:solidFill>
                  </a:rPr>
                  <a:t> - </a:t>
                </a:r>
                <a:r>
                  <a:rPr lang="en-US" altLang="en-US" sz="1600" i="1" dirty="0" smtClean="0">
                    <a:solidFill>
                      <a:srgbClr val="002060"/>
                    </a:solidFill>
                  </a:rPr>
                  <a:t>x</a:t>
                </a:r>
                <a:r>
                  <a:rPr lang="en-US" altLang="en-US" sz="1600" i="1" baseline="-25000" dirty="0" smtClean="0">
                    <a:solidFill>
                      <a:srgbClr val="002060"/>
                    </a:solidFill>
                  </a:rPr>
                  <a:t>2</a:t>
                </a:r>
                <a:r>
                  <a:rPr lang="en-US" altLang="en-US" sz="1600" b="0" dirty="0" smtClean="0">
                    <a:solidFill>
                      <a:srgbClr val="002060"/>
                    </a:solidFill>
                  </a:rPr>
                  <a:t> ) can be compared directly to </a:t>
                </a:r>
                <a14:m>
                  <m:oMath xmlns:m="http://schemas.openxmlformats.org/officeDocument/2006/math">
                    <m:sSub>
                      <m:sSubPr>
                        <m:ctrlPr>
                          <a:rPr lang="en-US" altLang="en-US" sz="1600" b="0" i="1" smtClean="0">
                            <a:solidFill>
                              <a:srgbClr val="002060"/>
                            </a:solidFill>
                            <a:latin typeface="Cambria Math"/>
                          </a:rPr>
                        </m:ctrlPr>
                      </m:sSubPr>
                      <m:e>
                        <m:r>
                          <a:rPr lang="en-US" altLang="en-US" sz="1600" b="0" i="1" smtClean="0">
                            <a:solidFill>
                              <a:srgbClr val="002060"/>
                            </a:solidFill>
                            <a:latin typeface="Cambria Math"/>
                          </a:rPr>
                          <m:t>𝑠</m:t>
                        </m:r>
                      </m:e>
                      <m:sub>
                        <m:acc>
                          <m:accPr>
                            <m:chr m:val="̅"/>
                            <m:ctrlPr>
                              <a:rPr lang="en-US" altLang="en-US" sz="1600" b="0" i="1" smtClean="0">
                                <a:solidFill>
                                  <a:srgbClr val="002060"/>
                                </a:solidFill>
                                <a:latin typeface="Cambria Math"/>
                              </a:rPr>
                            </m:ctrlPr>
                          </m:accPr>
                          <m:e>
                            <m:r>
                              <a:rPr lang="en-US" altLang="en-US" sz="1600" b="0" i="1" smtClean="0">
                                <a:solidFill>
                                  <a:srgbClr val="002060"/>
                                </a:solidFill>
                                <a:latin typeface="Cambria Math"/>
                              </a:rPr>
                              <m:t>𝑥</m:t>
                            </m:r>
                          </m:e>
                        </m:acc>
                        <m:r>
                          <a:rPr lang="en-US" altLang="en-US" sz="1600" b="0" i="1" smtClean="0">
                            <a:solidFill>
                              <a:srgbClr val="002060"/>
                            </a:solidFill>
                            <a:latin typeface="Cambria Math"/>
                          </a:rPr>
                          <m:t>𝑝𝑜𝑜𝑙</m:t>
                        </m:r>
                      </m:sub>
                    </m:sSub>
                  </m:oMath>
                </a14:m>
                <a:r>
                  <a:rPr lang="en-US" altLang="en-US" sz="1600" b="0" dirty="0" smtClean="0">
                    <a:solidFill>
                      <a:srgbClr val="002060"/>
                    </a:solidFill>
                  </a:rPr>
                  <a:t>, where a ratio gives an experimental Student’s </a:t>
                </a:r>
                <a:r>
                  <a:rPr lang="en-US" altLang="en-US" sz="1600" i="1" dirty="0" smtClean="0">
                    <a:solidFill>
                      <a:srgbClr val="002060"/>
                    </a:solidFill>
                  </a:rPr>
                  <a:t>t</a:t>
                </a:r>
                <a:r>
                  <a:rPr lang="en-US" altLang="en-US" sz="1600" b="0" dirty="0" smtClean="0">
                    <a:solidFill>
                      <a:srgbClr val="002060"/>
                    </a:solidFill>
                  </a:rPr>
                  <a:t> value for the dataset:</a:t>
                </a:r>
              </a:p>
              <a:p>
                <a:pPr marL="1376363" lvl="2" indent="-461963" eaLnBrk="1" hangingPunct="1">
                  <a:spcAft>
                    <a:spcPts val="600"/>
                  </a:spcAft>
                  <a:buFont typeface="Arial" panose="020B0604020202020204" pitchFamily="34" charset="0"/>
                  <a:buChar char="•"/>
                </a:pPr>
                <a:endParaRPr lang="en-US" altLang="en-US" sz="1600" b="0" dirty="0" smtClean="0">
                  <a:solidFill>
                    <a:srgbClr val="002060"/>
                  </a:solidFill>
                </a:endParaRPr>
              </a:p>
              <a:p>
                <a:pPr marL="1371600" lvl="1" indent="-452438" eaLnBrk="1" hangingPunct="1">
                  <a:spcAft>
                    <a:spcPts val="600"/>
                  </a:spcAft>
                  <a:buFont typeface="Arial" panose="020B0604020202020204" pitchFamily="34" charset="0"/>
                  <a:buChar char="•"/>
                </a:pPr>
                <a:endParaRPr lang="en-US" altLang="en-US" sz="1600" b="0" dirty="0" smtClean="0">
                  <a:solidFill>
                    <a:srgbClr val="002060"/>
                  </a:solidFill>
                </a:endParaRPr>
              </a:p>
              <a:p>
                <a:pPr marL="919162" lvl="1" indent="0" eaLnBrk="1" hangingPunct="1">
                  <a:spcAft>
                    <a:spcPts val="600"/>
                  </a:spcAft>
                </a:pPr>
                <a:endParaRPr lang="en-US" altLang="en-US" sz="1600" b="0" dirty="0">
                  <a:solidFill>
                    <a:srgbClr val="002060"/>
                  </a:solidFill>
                </a:endParaRPr>
              </a:p>
              <a:p>
                <a:pPr marL="919162" lvl="1" indent="0" eaLnBrk="1" hangingPunct="1">
                  <a:spcAft>
                    <a:spcPts val="600"/>
                  </a:spcAft>
                </a:pPr>
                <a:r>
                  <a:rPr lang="en-US" altLang="en-US" sz="1600" b="0" dirty="0" smtClean="0">
                    <a:solidFill>
                      <a:srgbClr val="002060"/>
                    </a:solidFill>
                  </a:rPr>
                  <a:t> </a:t>
                </a:r>
                <a:endParaRPr lang="en-US" altLang="en-US" sz="1600" dirty="0" smtClean="0">
                  <a:solidFill>
                    <a:srgbClr val="002060"/>
                  </a:solidFill>
                </a:endParaRPr>
              </a:p>
            </p:txBody>
          </p:sp>
        </mc:Choice>
        <mc:Fallback xmlns="">
          <p:sp>
            <p:nvSpPr>
              <p:cNvPr id="3" name="Text Box 5"/>
              <p:cNvSpPr txBox="1">
                <a:spLocks noRot="1" noChangeAspect="1" noMove="1" noResize="1" noEditPoints="1" noAdjustHandles="1" noChangeArrowheads="1" noChangeShapeType="1" noTextEdit="1"/>
              </p:cNvSpPr>
              <p:nvPr/>
            </p:nvSpPr>
            <p:spPr bwMode="auto">
              <a:xfrm>
                <a:off x="228600" y="914400"/>
                <a:ext cx="8766175" cy="5931880"/>
              </a:xfrm>
              <a:prstGeom prst="rect">
                <a:avLst/>
              </a:prstGeom>
              <a:blipFill rotWithShape="1">
                <a:blip r:embed="rId3"/>
                <a:stretch>
                  <a:fillRect l="-765" t="-411" r="-9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584555098"/>
              </p:ext>
            </p:extLst>
          </p:nvPr>
        </p:nvGraphicFramePr>
        <p:xfrm>
          <a:off x="3048000" y="3506787"/>
          <a:ext cx="3937000" cy="608013"/>
        </p:xfrm>
        <a:graphic>
          <a:graphicData uri="http://schemas.openxmlformats.org/presentationml/2006/ole">
            <mc:AlternateContent xmlns:mc="http://schemas.openxmlformats.org/markup-compatibility/2006">
              <mc:Choice xmlns:v="urn:schemas-microsoft-com:vml" Requires="v">
                <p:oleObj spid="_x0000_s14455" name="Equation" r:id="rId4" imgW="1981080" imgH="304560" progId="Equation.DSMT4">
                  <p:embed/>
                </p:oleObj>
              </mc:Choice>
              <mc:Fallback>
                <p:oleObj name="Equation" r:id="rId4" imgW="1981080" imgH="304560" progId="Equation.DSMT4">
                  <p:embed/>
                  <p:pic>
                    <p:nvPicPr>
                      <p:cNvPr id="0" name="Object 3"/>
                      <p:cNvPicPr>
                        <a:picLocks noChangeAspect="1" noChangeArrowheads="1"/>
                      </p:cNvPicPr>
                      <p:nvPr/>
                    </p:nvPicPr>
                    <p:blipFill>
                      <a:blip r:embed="rId5"/>
                      <a:srcRect/>
                      <a:stretch>
                        <a:fillRect/>
                      </a:stretch>
                    </p:blipFill>
                    <p:spPr bwMode="auto">
                      <a:xfrm>
                        <a:off x="3048000" y="3506787"/>
                        <a:ext cx="3937000"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33827271"/>
              </p:ext>
            </p:extLst>
          </p:nvPr>
        </p:nvGraphicFramePr>
        <p:xfrm>
          <a:off x="3962400" y="5715000"/>
          <a:ext cx="2044700" cy="531813"/>
        </p:xfrm>
        <a:graphic>
          <a:graphicData uri="http://schemas.openxmlformats.org/presentationml/2006/ole">
            <mc:AlternateContent xmlns:mc="http://schemas.openxmlformats.org/markup-compatibility/2006">
              <mc:Choice xmlns:v="urn:schemas-microsoft-com:vml" Requires="v">
                <p:oleObj spid="_x0000_s14456" name="Equation" r:id="rId6" imgW="1028520" imgH="266400" progId="Equation.DSMT4">
                  <p:embed/>
                </p:oleObj>
              </mc:Choice>
              <mc:Fallback>
                <p:oleObj name="Equation" r:id="rId6" imgW="1028520" imgH="266400" progId="Equation.DSMT4">
                  <p:embed/>
                  <p:pic>
                    <p:nvPicPr>
                      <p:cNvPr id="0" name="Object 3"/>
                      <p:cNvPicPr>
                        <a:picLocks noChangeAspect="1" noChangeArrowheads="1"/>
                      </p:cNvPicPr>
                      <p:nvPr/>
                    </p:nvPicPr>
                    <p:blipFill>
                      <a:blip r:embed="rId7"/>
                      <a:srcRect/>
                      <a:stretch>
                        <a:fillRect/>
                      </a:stretch>
                    </p:blipFill>
                    <p:spPr bwMode="auto">
                      <a:xfrm>
                        <a:off x="3962400" y="5715000"/>
                        <a:ext cx="20447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28252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990600"/>
            <a:ext cx="8766175"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Comparing Experimental Results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Comparing Two Experimental Means:</a:t>
            </a:r>
          </a:p>
          <a:p>
            <a:pPr lvl="1" eaLnBrk="1" hangingPunct="1"/>
            <a:endParaRPr lang="en-US" altLang="en-US" dirty="0">
              <a:solidFill>
                <a:srgbClr val="CC3300"/>
              </a:solidFill>
            </a:endParaRPr>
          </a:p>
          <a:p>
            <a:pPr lvl="1" eaLnBrk="1" hangingPunct="1">
              <a:spcAft>
                <a:spcPts val="600"/>
              </a:spcAft>
            </a:pPr>
            <a:r>
              <a:rPr lang="en-US" altLang="en-US" sz="1600" b="0" dirty="0" smtClean="0"/>
              <a:t>IV. 	Once </a:t>
            </a:r>
            <a:r>
              <a:rPr lang="en-US" altLang="en-US" sz="1600" i="1" dirty="0" smtClean="0"/>
              <a:t>t</a:t>
            </a:r>
            <a:r>
              <a:rPr lang="en-US" altLang="en-US" sz="1600" b="0" dirty="0" smtClean="0"/>
              <a:t> is calculated for the data, need to compare this to a critical value (</a:t>
            </a:r>
            <a:r>
              <a:rPr lang="en-US" altLang="en-US" sz="1600" i="1" dirty="0" smtClean="0"/>
              <a:t>t</a:t>
            </a:r>
            <a:r>
              <a:rPr lang="en-US" altLang="en-US" sz="1600" i="1" baseline="-25000" dirty="0" smtClean="0"/>
              <a:t>c</a:t>
            </a:r>
            <a:r>
              <a:rPr lang="en-US" altLang="en-US" sz="1600" b="0" dirty="0" smtClean="0"/>
              <a:t>) obtained from a table of expected Student’s </a:t>
            </a:r>
            <a:r>
              <a:rPr lang="en-US" altLang="en-US" sz="1600" i="1" dirty="0" smtClean="0"/>
              <a:t>t</a:t>
            </a:r>
            <a:r>
              <a:rPr lang="en-US" altLang="en-US" sz="1600" b="0" dirty="0" smtClean="0"/>
              <a:t> values</a:t>
            </a: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The selected </a:t>
            </a:r>
            <a:r>
              <a:rPr lang="en-US" altLang="en-US" sz="1600" i="1" dirty="0" smtClean="0">
                <a:solidFill>
                  <a:srgbClr val="002060"/>
                </a:solidFill>
              </a:rPr>
              <a:t>t</a:t>
            </a:r>
            <a:r>
              <a:rPr lang="en-US" altLang="en-US" sz="1600" i="1" baseline="-25000" dirty="0" smtClean="0">
                <a:solidFill>
                  <a:srgbClr val="002060"/>
                </a:solidFill>
              </a:rPr>
              <a:t>c </a:t>
            </a:r>
            <a:r>
              <a:rPr lang="en-US" altLang="en-US" sz="1600" b="0" dirty="0" smtClean="0">
                <a:solidFill>
                  <a:srgbClr val="002060"/>
                </a:solidFill>
              </a:rPr>
              <a:t>value is determined by the number of data points (</a:t>
            </a:r>
            <a:r>
              <a:rPr lang="en-US" altLang="en-US" sz="1600" i="1" dirty="0" smtClean="0">
                <a:solidFill>
                  <a:srgbClr val="002060"/>
                </a:solidFill>
              </a:rPr>
              <a:t>n</a:t>
            </a:r>
            <a:r>
              <a:rPr lang="en-US" altLang="en-US" sz="1600" i="1" baseline="-25000" dirty="0" smtClean="0">
                <a:solidFill>
                  <a:srgbClr val="002060"/>
                </a:solidFill>
              </a:rPr>
              <a:t>1</a:t>
            </a:r>
            <a:r>
              <a:rPr lang="en-US" altLang="en-US" sz="1600" i="1" dirty="0" smtClean="0">
                <a:solidFill>
                  <a:srgbClr val="002060"/>
                </a:solidFill>
              </a:rPr>
              <a:t> and n</a:t>
            </a:r>
            <a:r>
              <a:rPr lang="en-US" altLang="en-US" sz="1600" i="1" baseline="-25000" dirty="0" smtClean="0">
                <a:solidFill>
                  <a:srgbClr val="002060"/>
                </a:solidFill>
              </a:rPr>
              <a:t>2</a:t>
            </a:r>
            <a:r>
              <a:rPr lang="en-US" altLang="en-US" sz="1600" b="0" dirty="0" smtClean="0">
                <a:solidFill>
                  <a:srgbClr val="002060"/>
                </a:solidFill>
              </a:rPr>
              <a:t>) used to find the experimental means (degrees of freedom, </a:t>
            </a:r>
            <a:r>
              <a:rPr lang="en-US" altLang="en-US" sz="1600" i="1" dirty="0" smtClean="0">
                <a:solidFill>
                  <a:srgbClr val="002060"/>
                </a:solidFill>
              </a:rPr>
              <a:t>n</a:t>
            </a:r>
            <a:r>
              <a:rPr lang="en-US" altLang="en-US" sz="1600" i="1" baseline="-25000" dirty="0" smtClean="0">
                <a:solidFill>
                  <a:srgbClr val="002060"/>
                </a:solidFill>
              </a:rPr>
              <a:t>1</a:t>
            </a:r>
            <a:r>
              <a:rPr lang="en-US" altLang="en-US" sz="1600" i="1" dirty="0" smtClean="0">
                <a:solidFill>
                  <a:srgbClr val="002060"/>
                </a:solidFill>
              </a:rPr>
              <a:t>+n</a:t>
            </a:r>
            <a:r>
              <a:rPr lang="en-US" altLang="en-US" sz="1600" i="1" baseline="-25000" dirty="0" smtClean="0">
                <a:solidFill>
                  <a:srgbClr val="002060"/>
                </a:solidFill>
              </a:rPr>
              <a:t>2</a:t>
            </a:r>
            <a:r>
              <a:rPr lang="en-US" altLang="en-US" sz="1600" i="1" dirty="0" smtClean="0">
                <a:solidFill>
                  <a:srgbClr val="002060"/>
                </a:solidFill>
              </a:rPr>
              <a:t>-2</a:t>
            </a:r>
            <a:r>
              <a:rPr lang="en-US" altLang="en-US" sz="1600" b="0" dirty="0" smtClean="0">
                <a:solidFill>
                  <a:srgbClr val="002060"/>
                </a:solidFill>
              </a:rPr>
              <a:t>)</a:t>
            </a:r>
            <a:endParaRPr lang="en-US" altLang="en-US" sz="1600" i="1" dirty="0" smtClean="0">
              <a:solidFill>
                <a:srgbClr val="002060"/>
              </a:solidFill>
            </a:endParaRP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The selected </a:t>
            </a:r>
            <a:r>
              <a:rPr lang="en-US" altLang="en-US" sz="1600" i="1" dirty="0" smtClean="0">
                <a:solidFill>
                  <a:srgbClr val="002060"/>
                </a:solidFill>
              </a:rPr>
              <a:t>t</a:t>
            </a:r>
            <a:r>
              <a:rPr lang="en-US" altLang="en-US" sz="1600" i="1" baseline="-25000" dirty="0" smtClean="0">
                <a:solidFill>
                  <a:srgbClr val="002060"/>
                </a:solidFill>
              </a:rPr>
              <a:t>c </a:t>
            </a:r>
            <a:r>
              <a:rPr lang="en-US" altLang="en-US" sz="1600" b="0" dirty="0" smtClean="0">
                <a:solidFill>
                  <a:srgbClr val="002060"/>
                </a:solidFill>
              </a:rPr>
              <a:t>value is determined by the confidence level chosen for the comparison</a:t>
            </a:r>
          </a:p>
          <a:p>
            <a:pPr marL="461962" indent="0" eaLnBrk="1" hangingPunct="1">
              <a:spcAft>
                <a:spcPts val="600"/>
              </a:spcAft>
            </a:pPr>
            <a:r>
              <a:rPr lang="en-US" altLang="en-US" sz="1600" b="0" dirty="0" smtClean="0"/>
              <a:t>V.	If </a:t>
            </a:r>
            <a:r>
              <a:rPr lang="en-US" altLang="en-US" sz="1600" i="1" dirty="0" smtClean="0"/>
              <a:t>t</a:t>
            </a:r>
            <a:r>
              <a:rPr lang="en-US" altLang="en-US" sz="1600" b="0" dirty="0" smtClean="0"/>
              <a:t> ≤ </a:t>
            </a:r>
            <a:r>
              <a:rPr lang="en-US" altLang="en-US" sz="1600" i="1" dirty="0" smtClean="0"/>
              <a:t>t</a:t>
            </a:r>
            <a:r>
              <a:rPr lang="en-US" altLang="en-US" sz="1600" i="1" baseline="-25000" dirty="0" smtClean="0"/>
              <a:t>c</a:t>
            </a:r>
            <a:r>
              <a:rPr lang="en-US" altLang="en-US" sz="1600" b="0" dirty="0" smtClean="0"/>
              <a:t>, then </a:t>
            </a:r>
            <a:r>
              <a:rPr lang="en-US" altLang="en-US" sz="1600" i="1" dirty="0" smtClean="0"/>
              <a:t>x</a:t>
            </a:r>
            <a:r>
              <a:rPr lang="en-US" altLang="en-US" sz="1600" i="1" baseline="-25000" dirty="0" smtClean="0"/>
              <a:t>1</a:t>
            </a:r>
            <a:r>
              <a:rPr lang="en-US" altLang="en-US" sz="1600" b="0" dirty="0" smtClean="0"/>
              <a:t> and </a:t>
            </a:r>
            <a:r>
              <a:rPr lang="en-US" altLang="en-US" sz="1600" i="1" dirty="0" smtClean="0"/>
              <a:t>x</a:t>
            </a:r>
            <a:r>
              <a:rPr lang="en-US" altLang="en-US" sz="1600" i="1" baseline="-25000" dirty="0" smtClean="0"/>
              <a:t>2</a:t>
            </a:r>
            <a:r>
              <a:rPr lang="en-US" altLang="en-US" sz="1600" b="0" dirty="0" smtClean="0"/>
              <a:t> represent the same value at the stated confidence level.</a:t>
            </a:r>
          </a:p>
        </p:txBody>
      </p:sp>
      <p:sp>
        <p:nvSpPr>
          <p:cNvPr id="3"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Tree>
    <p:extLst>
      <p:ext uri="{BB962C8B-B14F-4D97-AF65-F5344CB8AC3E}">
        <p14:creationId xmlns:p14="http://schemas.microsoft.com/office/powerpoint/2010/main" val="1815341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3" indent="0" eaLnBrk="1" hangingPunct="1">
              <a:spcBef>
                <a:spcPts val="600"/>
              </a:spcBef>
              <a:spcAft>
                <a:spcPts val="600"/>
              </a:spcAft>
              <a:buClr>
                <a:srgbClr val="CC3300"/>
              </a:buClr>
              <a:buSzPct val="100000"/>
            </a:pPr>
            <a:r>
              <a:rPr lang="en-US" altLang="en-US" sz="1600" b="0" dirty="0" smtClean="0">
                <a:solidFill>
                  <a:srgbClr val="002060"/>
                </a:solidFill>
              </a:rPr>
              <a:t>Example – Comparing Two Mean Results</a:t>
            </a:r>
          </a:p>
          <a:p>
            <a:pPr marL="461963" lvl="3" indent="0" algn="just" eaLnBrk="1" hangingPunct="1">
              <a:spcBef>
                <a:spcPts val="600"/>
              </a:spcBef>
              <a:spcAft>
                <a:spcPts val="600"/>
              </a:spcAft>
              <a:buClr>
                <a:srgbClr val="CC3300"/>
              </a:buClr>
              <a:buSzPct val="100000"/>
            </a:pPr>
            <a:r>
              <a:rPr lang="en-US" altLang="en-US" sz="1600" b="0" dirty="0" smtClean="0"/>
              <a:t>Human chronic gonadotropin (hCG) is a naturally-occurring substance that has been abused by some athletes because of its ability to stimulate testosterone production. Two labs that perform athletic drug testing are to be evaluated for their ability to measure this hormone by using the same sample and analysis method. The first lab reports a mean hCG level of 2.99 IU/L (</a:t>
            </a:r>
            <a:r>
              <a:rPr lang="en-US" altLang="en-US" sz="1600" b="0" i="1" dirty="0" smtClean="0"/>
              <a:t>n</a:t>
            </a:r>
            <a:r>
              <a:rPr lang="en-US" altLang="en-US" sz="1600" b="0" i="1" baseline="-25000" dirty="0" smtClean="0"/>
              <a:t>1</a:t>
            </a:r>
            <a:r>
              <a:rPr lang="en-US" altLang="en-US" sz="1600" b="0" dirty="0" smtClean="0"/>
              <a:t> = 4) with a standard deviation of 0.06 IU/L, while the second lab obtains a mean level of 3.13 IU/L (</a:t>
            </a:r>
            <a:r>
              <a:rPr lang="en-US" altLang="en-US" sz="1600" b="0" i="1" dirty="0" smtClean="0"/>
              <a:t>n</a:t>
            </a:r>
            <a:r>
              <a:rPr lang="en-US" altLang="en-US" sz="1600" b="0" i="1" baseline="-25000" dirty="0" smtClean="0"/>
              <a:t>2</a:t>
            </a:r>
            <a:r>
              <a:rPr lang="en-US" altLang="en-US" sz="1600" b="0" dirty="0" smtClean="0"/>
              <a:t> =5) with a standard deviation of 0.08 IU/L</a:t>
            </a:r>
          </a:p>
          <a:p>
            <a:pPr marL="461963" lvl="3" indent="0" algn="just" eaLnBrk="1" hangingPunct="1">
              <a:spcBef>
                <a:spcPts val="600"/>
              </a:spcBef>
              <a:spcAft>
                <a:spcPts val="600"/>
              </a:spcAft>
              <a:buClr>
                <a:srgbClr val="CC3300"/>
              </a:buClr>
              <a:buSzPct val="100000"/>
            </a:pPr>
            <a:r>
              <a:rPr lang="en-US" altLang="en-US" sz="1600" b="0" dirty="0" smtClean="0"/>
              <a:t>Are these mean results the same at the 95% confidence level?</a:t>
            </a:r>
            <a:r>
              <a:rPr lang="en-US" altLang="en-US" sz="1600" dirty="0" smtClean="0"/>
              <a:t> </a:t>
            </a:r>
          </a:p>
        </p:txBody>
      </p:sp>
      <p:sp>
        <p:nvSpPr>
          <p:cNvPr id="7" name="TextBox 6"/>
          <p:cNvSpPr txBox="1"/>
          <p:nvPr/>
        </p:nvSpPr>
        <p:spPr>
          <a:xfrm>
            <a:off x="304800" y="3538478"/>
            <a:ext cx="8686800" cy="2031325"/>
          </a:xfrm>
          <a:prstGeom prst="rect">
            <a:avLst/>
          </a:prstGeom>
          <a:noFill/>
        </p:spPr>
        <p:txBody>
          <a:bodyPr wrap="square" rtlCol="0">
            <a:spAutoFit/>
          </a:bodyPr>
          <a:lstStyle/>
          <a:p>
            <a:r>
              <a:rPr lang="en-US" b="1" u="sng" dirty="0" smtClean="0"/>
              <a:t>Solution</a:t>
            </a:r>
            <a:r>
              <a:rPr lang="en-US" dirty="0" smtClean="0"/>
              <a:t>: If we assume that the standard deviations for the two means are approximately the same, the first step is to get the pooled standard deviation: </a:t>
            </a:r>
          </a:p>
          <a:p>
            <a:endParaRPr lang="en-US" dirty="0" smtClean="0"/>
          </a:p>
          <a:p>
            <a:endParaRPr lang="en-US" dirty="0"/>
          </a:p>
          <a:p>
            <a:endParaRPr lang="en-US" dirty="0" smtClean="0"/>
          </a:p>
          <a:p>
            <a:endParaRPr lang="en-US" dirty="0" smtClean="0"/>
          </a:p>
          <a:p>
            <a:endParaRPr lang="en-US"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3908042607"/>
              </p:ext>
            </p:extLst>
          </p:nvPr>
        </p:nvGraphicFramePr>
        <p:xfrm>
          <a:off x="1119188" y="4419600"/>
          <a:ext cx="7194550" cy="2078038"/>
        </p:xfrm>
        <a:graphic>
          <a:graphicData uri="http://schemas.openxmlformats.org/presentationml/2006/ole">
            <mc:AlternateContent xmlns:mc="http://schemas.openxmlformats.org/markup-compatibility/2006">
              <mc:Choice xmlns:v="urn:schemas-microsoft-com:vml" Requires="v">
                <p:oleObj spid="_x0000_s15416" name="Equation" r:id="rId3" imgW="3619440" imgH="1041120" progId="Equation.DSMT4">
                  <p:embed/>
                </p:oleObj>
              </mc:Choice>
              <mc:Fallback>
                <p:oleObj name="Equation" r:id="rId3" imgW="3619440" imgH="1041120" progId="Equation.DSMT4">
                  <p:embed/>
                  <p:pic>
                    <p:nvPicPr>
                      <p:cNvPr id="0" name="Object 3"/>
                      <p:cNvPicPr>
                        <a:picLocks noChangeAspect="1" noChangeArrowheads="1"/>
                      </p:cNvPicPr>
                      <p:nvPr/>
                    </p:nvPicPr>
                    <p:blipFill>
                      <a:blip r:embed="rId4"/>
                      <a:srcRect/>
                      <a:stretch>
                        <a:fillRect/>
                      </a:stretch>
                    </p:blipFill>
                    <p:spPr bwMode="auto">
                      <a:xfrm>
                        <a:off x="1119188" y="4419600"/>
                        <a:ext cx="7194550" cy="207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8063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mc:AlternateContent xmlns:mc="http://schemas.openxmlformats.org/markup-compatibility/2006" xmlns:a14="http://schemas.microsoft.com/office/drawing/2010/main">
        <mc:Choice Requires="a14">
          <p:sp>
            <p:nvSpPr>
              <p:cNvPr id="3" name="TextBox 2"/>
              <p:cNvSpPr txBox="1"/>
              <p:nvPr/>
            </p:nvSpPr>
            <p:spPr>
              <a:xfrm>
                <a:off x="433526" y="1143000"/>
                <a:ext cx="8686800" cy="667747"/>
              </a:xfrm>
              <a:prstGeom prst="rect">
                <a:avLst/>
              </a:prstGeom>
              <a:noFill/>
            </p:spPr>
            <p:txBody>
              <a:bodyPr wrap="square" rtlCol="0">
                <a:spAutoFit/>
              </a:bodyPr>
              <a:lstStyle/>
              <a:p>
                <a:r>
                  <a:rPr lang="en-US" b="1" u="sng" dirty="0" smtClean="0"/>
                  <a:t>Solution</a:t>
                </a:r>
                <a:r>
                  <a:rPr lang="en-US" dirty="0" smtClean="0"/>
                  <a:t>: Next, we can use </a:t>
                </a:r>
                <a:r>
                  <a:rPr lang="en-US" altLang="en-US" b="1" i="1" dirty="0" smtClean="0"/>
                  <a:t>s</a:t>
                </a:r>
                <a:r>
                  <a:rPr lang="en-US" altLang="en-US" b="1" i="1" baseline="-25000" dirty="0" smtClean="0"/>
                  <a:t>pool</a:t>
                </a:r>
                <a:r>
                  <a:rPr lang="en-US" altLang="en-US" b="0" baseline="-25000" dirty="0" smtClean="0"/>
                  <a:t> </a:t>
                </a:r>
                <a:r>
                  <a:rPr lang="en-US" altLang="en-US" b="0" dirty="0" smtClean="0"/>
                  <a:t>, </a:t>
                </a:r>
                <a:r>
                  <a:rPr lang="en-US" altLang="en-US" b="1" i="1" dirty="0" smtClean="0"/>
                  <a:t>n</a:t>
                </a:r>
                <a:r>
                  <a:rPr lang="en-US" altLang="en-US" b="1" i="1" baseline="-25000" dirty="0" smtClean="0"/>
                  <a:t>1</a:t>
                </a:r>
                <a:r>
                  <a:rPr lang="en-US" altLang="en-US" b="0" dirty="0" smtClean="0"/>
                  <a:t> and </a:t>
                </a:r>
                <a:r>
                  <a:rPr lang="en-US" altLang="en-US" b="1" i="1" dirty="0" smtClean="0"/>
                  <a:t>n</a:t>
                </a:r>
                <a:r>
                  <a:rPr lang="en-US" altLang="en-US" b="1" i="1" baseline="-25000" dirty="0" smtClean="0"/>
                  <a:t>2</a:t>
                </a:r>
                <a:r>
                  <a:rPr lang="en-US" altLang="en-US" b="0" dirty="0" smtClean="0"/>
                  <a:t> to determine the standard deviation of the pooled mean </a:t>
                </a:r>
                <a:r>
                  <a:rPr lang="en-US" altLang="en-US" b="0" dirty="0" smtClean="0">
                    <a:solidFill>
                      <a:schemeClr val="tx1"/>
                    </a:solidFill>
                  </a:rPr>
                  <a:t>(</a:t>
                </a:r>
                <a14:m>
                  <m:oMath xmlns:m="http://schemas.openxmlformats.org/officeDocument/2006/math">
                    <m:sSub>
                      <m:sSubPr>
                        <m:ctrlPr>
                          <a:rPr lang="en-US" altLang="en-US" b="0" i="1" smtClean="0">
                            <a:solidFill>
                              <a:schemeClr val="tx1"/>
                            </a:solidFill>
                            <a:latin typeface="Cambria Math"/>
                          </a:rPr>
                        </m:ctrlPr>
                      </m:sSubPr>
                      <m:e>
                        <m:r>
                          <a:rPr lang="en-US" altLang="en-US" b="0" i="1" smtClean="0">
                            <a:solidFill>
                              <a:schemeClr val="tx1"/>
                            </a:solidFill>
                            <a:latin typeface="Cambria Math"/>
                          </a:rPr>
                          <m:t>𝑠</m:t>
                        </m:r>
                      </m:e>
                      <m:sub>
                        <m:acc>
                          <m:accPr>
                            <m:chr m:val="̅"/>
                            <m:ctrlPr>
                              <a:rPr lang="en-US" altLang="en-US" b="0" i="1" smtClean="0">
                                <a:solidFill>
                                  <a:schemeClr val="tx1"/>
                                </a:solidFill>
                                <a:latin typeface="Cambria Math"/>
                              </a:rPr>
                            </m:ctrlPr>
                          </m:accPr>
                          <m:e>
                            <m:r>
                              <a:rPr lang="en-US" altLang="en-US" b="0" i="1" smtClean="0">
                                <a:solidFill>
                                  <a:schemeClr val="tx1"/>
                                </a:solidFill>
                                <a:latin typeface="Cambria Math"/>
                              </a:rPr>
                              <m:t>𝑥</m:t>
                            </m:r>
                          </m:e>
                        </m:acc>
                        <m:r>
                          <a:rPr lang="en-US" altLang="en-US" b="0" i="1" smtClean="0">
                            <a:solidFill>
                              <a:schemeClr val="tx1"/>
                            </a:solidFill>
                            <a:latin typeface="Cambria Math"/>
                          </a:rPr>
                          <m:t>𝑝𝑜𝑜𝑙</m:t>
                        </m:r>
                      </m:sub>
                    </m:sSub>
                  </m:oMath>
                </a14:m>
                <a:r>
                  <a:rPr lang="en-US" altLang="en-US" b="0" dirty="0" smtClean="0"/>
                  <a:t>)</a:t>
                </a:r>
                <a:r>
                  <a:rPr lang="en-US" dirty="0" smtClean="0"/>
                  <a:t>: </a:t>
                </a:r>
              </a:p>
            </p:txBody>
          </p:sp>
        </mc:Choice>
        <mc:Fallback xmlns="">
          <p:sp>
            <p:nvSpPr>
              <p:cNvPr id="3" name="TextBox 2"/>
              <p:cNvSpPr txBox="1">
                <a:spLocks noRot="1" noChangeAspect="1" noMove="1" noResize="1" noEditPoints="1" noAdjustHandles="1" noChangeArrowheads="1" noChangeShapeType="1" noTextEdit="1"/>
              </p:cNvSpPr>
              <p:nvPr/>
            </p:nvSpPr>
            <p:spPr>
              <a:xfrm>
                <a:off x="433526" y="1143000"/>
                <a:ext cx="8686800" cy="667747"/>
              </a:xfrm>
              <a:prstGeom prst="rect">
                <a:avLst/>
              </a:prstGeom>
              <a:blipFill rotWithShape="1">
                <a:blip r:embed="rId3"/>
                <a:stretch>
                  <a:fillRect l="-561" t="-4587" b="-11009"/>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53690408"/>
              </p:ext>
            </p:extLst>
          </p:nvPr>
        </p:nvGraphicFramePr>
        <p:xfrm>
          <a:off x="1985169" y="1981200"/>
          <a:ext cx="5173662" cy="1190625"/>
        </p:xfrm>
        <a:graphic>
          <a:graphicData uri="http://schemas.openxmlformats.org/presentationml/2006/ole">
            <mc:AlternateContent xmlns:mc="http://schemas.openxmlformats.org/markup-compatibility/2006">
              <mc:Choice xmlns:v="urn:schemas-microsoft-com:vml" Requires="v">
                <p:oleObj spid="_x0000_s16490" name="Equation" r:id="rId4" imgW="2603160" imgH="596880" progId="Equation.DSMT4">
                  <p:embed/>
                </p:oleObj>
              </mc:Choice>
              <mc:Fallback>
                <p:oleObj name="Equation" r:id="rId4" imgW="2603160" imgH="596880" progId="Equation.DSMT4">
                  <p:embed/>
                  <p:pic>
                    <p:nvPicPr>
                      <p:cNvPr id="0" name="Object 3"/>
                      <p:cNvPicPr>
                        <a:picLocks noChangeAspect="1" noChangeArrowheads="1"/>
                      </p:cNvPicPr>
                      <p:nvPr/>
                    </p:nvPicPr>
                    <p:blipFill>
                      <a:blip r:embed="rId5"/>
                      <a:srcRect/>
                      <a:stretch>
                        <a:fillRect/>
                      </a:stretch>
                    </p:blipFill>
                    <p:spPr bwMode="auto">
                      <a:xfrm>
                        <a:off x="1985169" y="1981200"/>
                        <a:ext cx="5173662"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417250" y="3913187"/>
            <a:ext cx="8686800" cy="369332"/>
          </a:xfrm>
          <a:prstGeom prst="rect">
            <a:avLst/>
          </a:prstGeom>
          <a:noFill/>
        </p:spPr>
        <p:txBody>
          <a:bodyPr wrap="square" rtlCol="0">
            <a:spAutoFit/>
          </a:bodyPr>
          <a:lstStyle/>
          <a:p>
            <a:r>
              <a:rPr lang="en-US" dirty="0" smtClean="0"/>
              <a:t>We are now ready to calculate the experimental Student’s </a:t>
            </a:r>
            <a:r>
              <a:rPr lang="en-US" b="1" i="1" dirty="0" smtClean="0"/>
              <a:t>t</a:t>
            </a:r>
            <a:r>
              <a:rPr lang="en-US" dirty="0" smtClean="0"/>
              <a:t> value for our results: </a:t>
            </a:r>
          </a:p>
        </p:txBody>
      </p:sp>
      <p:graphicFrame>
        <p:nvGraphicFramePr>
          <p:cNvPr id="6" name="Object 5"/>
          <p:cNvGraphicFramePr>
            <a:graphicFrameLocks noChangeAspect="1"/>
          </p:cNvGraphicFramePr>
          <p:nvPr>
            <p:extLst>
              <p:ext uri="{D42A27DB-BD31-4B8C-83A1-F6EECF244321}">
                <p14:modId xmlns:p14="http://schemas.microsoft.com/office/powerpoint/2010/main" val="697323052"/>
              </p:ext>
            </p:extLst>
          </p:nvPr>
        </p:nvGraphicFramePr>
        <p:xfrm>
          <a:off x="2809875" y="4702175"/>
          <a:ext cx="2978150" cy="936625"/>
        </p:xfrm>
        <a:graphic>
          <a:graphicData uri="http://schemas.openxmlformats.org/presentationml/2006/ole">
            <mc:AlternateContent xmlns:mc="http://schemas.openxmlformats.org/markup-compatibility/2006">
              <mc:Choice xmlns:v="urn:schemas-microsoft-com:vml" Requires="v">
                <p:oleObj spid="_x0000_s16491" name="Equation" r:id="rId6" imgW="1498320" imgH="469800" progId="Equation.DSMT4">
                  <p:embed/>
                </p:oleObj>
              </mc:Choice>
              <mc:Fallback>
                <p:oleObj name="Equation" r:id="rId6" imgW="1498320" imgH="469800" progId="Equation.DSMT4">
                  <p:embed/>
                  <p:pic>
                    <p:nvPicPr>
                      <p:cNvPr id="0" name="Object 4"/>
                      <p:cNvPicPr>
                        <a:picLocks noChangeAspect="1" noChangeArrowheads="1"/>
                      </p:cNvPicPr>
                      <p:nvPr/>
                    </p:nvPicPr>
                    <p:blipFill>
                      <a:blip r:embed="rId7"/>
                      <a:srcRect/>
                      <a:stretch>
                        <a:fillRect/>
                      </a:stretch>
                    </p:blipFill>
                    <p:spPr bwMode="auto">
                      <a:xfrm>
                        <a:off x="2809875" y="4702175"/>
                        <a:ext cx="297815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9098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Box 2"/>
          <p:cNvSpPr txBox="1"/>
          <p:nvPr/>
        </p:nvSpPr>
        <p:spPr>
          <a:xfrm>
            <a:off x="433526" y="1143000"/>
            <a:ext cx="8686800" cy="1477328"/>
          </a:xfrm>
          <a:prstGeom prst="rect">
            <a:avLst/>
          </a:prstGeom>
          <a:noFill/>
        </p:spPr>
        <p:txBody>
          <a:bodyPr wrap="square" rtlCol="0">
            <a:spAutoFit/>
          </a:bodyPr>
          <a:lstStyle/>
          <a:p>
            <a:r>
              <a:rPr lang="en-US" b="1" u="sng" dirty="0" smtClean="0"/>
              <a:t>Solution</a:t>
            </a:r>
            <a:r>
              <a:rPr lang="en-US" dirty="0" smtClean="0"/>
              <a:t>: The degrees of freedom in this case is:</a:t>
            </a:r>
          </a:p>
          <a:p>
            <a:endParaRPr lang="en-US" dirty="0" smtClean="0"/>
          </a:p>
          <a:p>
            <a:r>
              <a:rPr lang="en-US" dirty="0"/>
              <a:t>	</a:t>
            </a:r>
            <a:r>
              <a:rPr lang="en-US" dirty="0" smtClean="0"/>
              <a:t>		(4 + 5 -2) = 7 </a:t>
            </a:r>
          </a:p>
          <a:p>
            <a:endParaRPr lang="en-US" dirty="0"/>
          </a:p>
          <a:p>
            <a:r>
              <a:rPr lang="en-US" dirty="0" smtClean="0"/>
              <a:t>At a 95% confidence level, the critical </a:t>
            </a:r>
            <a:r>
              <a:rPr lang="en-US" b="1" i="1" dirty="0" smtClean="0"/>
              <a:t>t</a:t>
            </a:r>
            <a:r>
              <a:rPr lang="en-US" b="1" i="1" baseline="-25000" dirty="0" smtClean="0"/>
              <a:t>c</a:t>
            </a:r>
            <a:r>
              <a:rPr lang="en-US" dirty="0" smtClean="0"/>
              <a:t> value is 2.36</a:t>
            </a:r>
          </a:p>
        </p:txBody>
      </p:sp>
      <p:pic>
        <p:nvPicPr>
          <p:cNvPr id="4" name="Picture 6" descr="stud-t"/>
          <p:cNvPicPr>
            <a:picLocks noChangeAspect="1" noChangeArrowheads="1"/>
          </p:cNvPicPr>
          <p:nvPr/>
        </p:nvPicPr>
        <p:blipFill rotWithShape="1">
          <a:blip r:embed="rId2">
            <a:extLst>
              <a:ext uri="{28A0092B-C50C-407E-A947-70E740481C1C}">
                <a14:useLocalDpi xmlns:a14="http://schemas.microsoft.com/office/drawing/2010/main" val="0"/>
              </a:ext>
            </a:extLst>
          </a:blip>
          <a:srcRect b="53479"/>
          <a:stretch/>
        </p:blipFill>
        <p:spPr bwMode="auto">
          <a:xfrm>
            <a:off x="2209082" y="2743200"/>
            <a:ext cx="6456264" cy="212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29200" y="4620697"/>
            <a:ext cx="563864" cy="249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17250" y="5105400"/>
            <a:ext cx="8686800" cy="1477328"/>
          </a:xfrm>
          <a:prstGeom prst="rect">
            <a:avLst/>
          </a:prstGeom>
          <a:noFill/>
        </p:spPr>
        <p:txBody>
          <a:bodyPr wrap="square" rtlCol="0">
            <a:spAutoFit/>
          </a:bodyPr>
          <a:lstStyle/>
          <a:p>
            <a:r>
              <a:rPr lang="en-US" dirty="0" smtClean="0"/>
              <a:t>When we compare the experimental </a:t>
            </a:r>
            <a:r>
              <a:rPr lang="en-US" b="1" i="1" dirty="0" smtClean="0"/>
              <a:t>t</a:t>
            </a:r>
            <a:r>
              <a:rPr lang="en-US" dirty="0" smtClean="0"/>
              <a:t> value and the critical </a:t>
            </a:r>
            <a:r>
              <a:rPr lang="en-US" b="1" i="1" dirty="0" smtClean="0"/>
              <a:t>t</a:t>
            </a:r>
            <a:r>
              <a:rPr lang="en-US" b="1" i="1" baseline="-25000" dirty="0" smtClean="0"/>
              <a:t>c</a:t>
            </a:r>
            <a:r>
              <a:rPr lang="en-US" dirty="0" smtClean="0"/>
              <a:t> value: </a:t>
            </a:r>
          </a:p>
          <a:p>
            <a:endParaRPr lang="en-US" dirty="0"/>
          </a:p>
          <a:p>
            <a:r>
              <a:rPr lang="en-US" dirty="0" smtClean="0"/>
              <a:t>			</a:t>
            </a:r>
            <a:r>
              <a:rPr lang="en-US" b="1" i="1" dirty="0" smtClean="0"/>
              <a:t>t</a:t>
            </a:r>
            <a:r>
              <a:rPr lang="en-US" dirty="0" smtClean="0"/>
              <a:t> is greater than </a:t>
            </a:r>
            <a:r>
              <a:rPr lang="en-US" b="1" i="1" dirty="0" smtClean="0"/>
              <a:t>t</a:t>
            </a:r>
            <a:r>
              <a:rPr lang="en-US" b="1" i="1" baseline="-25000" dirty="0" smtClean="0"/>
              <a:t>c</a:t>
            </a:r>
            <a:r>
              <a:rPr lang="en-US" dirty="0" smtClean="0"/>
              <a:t> (2.</a:t>
            </a:r>
            <a:r>
              <a:rPr lang="en-US" u="sng" dirty="0" smtClean="0"/>
              <a:t>9</a:t>
            </a:r>
            <a:r>
              <a:rPr lang="en-US" dirty="0" smtClean="0"/>
              <a:t> &gt; 2.36)</a:t>
            </a:r>
          </a:p>
          <a:p>
            <a:endParaRPr lang="en-US" dirty="0"/>
          </a:p>
          <a:p>
            <a:r>
              <a:rPr lang="en-US" dirty="0" smtClean="0"/>
              <a:t>The mean results from the two labs are significantly different at the 95% confidence level</a:t>
            </a:r>
          </a:p>
        </p:txBody>
      </p:sp>
    </p:spTree>
    <p:extLst>
      <p:ext uri="{BB962C8B-B14F-4D97-AF65-F5344CB8AC3E}">
        <p14:creationId xmlns:p14="http://schemas.microsoft.com/office/powerpoint/2010/main" val="3636054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14400"/>
            <a:ext cx="8766175"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smtClean="0">
                <a:solidFill>
                  <a:schemeClr val="tx2"/>
                </a:solidFill>
              </a:rPr>
              <a:t>Comparing Experimental Results</a:t>
            </a:r>
            <a:endParaRPr lang="en-US" altLang="en-US" sz="1600" b="0" dirty="0" smtClean="0"/>
          </a:p>
          <a:p>
            <a:pPr lvl="1" eaLnBrk="1" hangingPunct="1"/>
            <a:r>
              <a:rPr lang="en-US" altLang="en-US" dirty="0" smtClean="0">
                <a:solidFill>
                  <a:srgbClr val="CC3300"/>
                </a:solidFill>
              </a:rPr>
              <a:t>Comparing Two Sets of Experimental Data:</a:t>
            </a:r>
          </a:p>
          <a:p>
            <a:pPr lvl="1" eaLnBrk="1" hangingPunct="1"/>
            <a:endParaRPr lang="en-US" altLang="en-US" dirty="0">
              <a:solidFill>
                <a:srgbClr val="CC3300"/>
              </a:solidFill>
            </a:endParaRPr>
          </a:p>
          <a:p>
            <a:pPr lvl="1" eaLnBrk="1" hangingPunct="1">
              <a:spcAft>
                <a:spcPts val="600"/>
              </a:spcAft>
              <a:buAutoNum type="romanUcPeriod"/>
            </a:pPr>
            <a:r>
              <a:rPr lang="en-US" altLang="en-US" sz="1600" b="0" dirty="0" smtClean="0"/>
              <a:t>Mean results for </a:t>
            </a:r>
            <a:r>
              <a:rPr lang="en-US" altLang="en-US" sz="1600" i="1" dirty="0" smtClean="0"/>
              <a:t>one</a:t>
            </a:r>
            <a:r>
              <a:rPr lang="en-US" altLang="en-US" sz="1600" b="0" dirty="0" smtClean="0"/>
              <a:t> sample measured by </a:t>
            </a:r>
            <a:r>
              <a:rPr lang="en-US" altLang="en-US" sz="1600" u="sng" dirty="0" smtClean="0"/>
              <a:t>two</a:t>
            </a:r>
            <a:r>
              <a:rPr lang="en-US" altLang="en-US" sz="1600" b="0" dirty="0" smtClean="0"/>
              <a:t> different methods (</a:t>
            </a:r>
            <a:r>
              <a:rPr lang="en-US" altLang="en-US" sz="1600" i="1" dirty="0" smtClean="0"/>
              <a:t>x</a:t>
            </a:r>
            <a:r>
              <a:rPr lang="en-US" altLang="en-US" sz="1600" i="1" baseline="-25000" dirty="0" smtClean="0"/>
              <a:t>1</a:t>
            </a:r>
            <a:r>
              <a:rPr lang="en-US" altLang="en-US" sz="1600" b="0" dirty="0" smtClean="0"/>
              <a:t> and </a:t>
            </a:r>
            <a:r>
              <a:rPr lang="en-US" altLang="en-US" sz="1600" i="1" dirty="0" smtClean="0"/>
              <a:t>x</a:t>
            </a:r>
            <a:r>
              <a:rPr lang="en-US" altLang="en-US" sz="1600" i="1" baseline="-25000" dirty="0" smtClean="0"/>
              <a:t>2</a:t>
            </a:r>
            <a:r>
              <a:rPr lang="en-US" altLang="en-US" sz="1600" b="0" dirty="0" smtClean="0"/>
              <a:t>) – </a:t>
            </a:r>
            <a:r>
              <a:rPr lang="en-US" altLang="en-US" sz="1600" i="1" dirty="0" smtClean="0"/>
              <a:t>are they the same?</a:t>
            </a: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The two methods need to have the same precision</a:t>
            </a:r>
          </a:p>
          <a:p>
            <a:pPr marL="914400" indent="-452438" eaLnBrk="1" hangingPunct="1">
              <a:spcAft>
                <a:spcPts val="600"/>
              </a:spcAft>
              <a:buAutoNum type="romanUcPeriod" startAt="2"/>
            </a:pPr>
            <a:r>
              <a:rPr lang="en-US" altLang="en-US" sz="1600" b="0" dirty="0" smtClean="0"/>
              <a:t>Paired Student’s </a:t>
            </a:r>
            <a:r>
              <a:rPr lang="en-US" altLang="en-US" sz="1600" i="1" dirty="0" smtClean="0"/>
              <a:t>t</a:t>
            </a:r>
            <a:r>
              <a:rPr lang="en-US" altLang="en-US" sz="1600" b="0" dirty="0" smtClean="0"/>
              <a:t> test</a:t>
            </a:r>
            <a:endParaRPr lang="en-US" altLang="en-US" sz="1600" b="0" baseline="-25000" dirty="0" smtClean="0"/>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Make a list of the results obtained by both methods for each sample </a:t>
            </a:r>
            <a:endParaRPr lang="en-US" altLang="en-US" sz="1600" i="1" dirty="0" smtClean="0">
              <a:solidFill>
                <a:srgbClr val="002060"/>
              </a:solidFill>
            </a:endParaRPr>
          </a:p>
        </p:txBody>
      </p:sp>
      <mc:AlternateContent xmlns:mc="http://schemas.openxmlformats.org/markup-compatibility/2006" xmlns:a14="http://schemas.microsoft.com/office/drawing/2010/main">
        <mc:Choice Requires="a14">
          <p:graphicFrame>
            <p:nvGraphicFramePr>
              <p:cNvPr id="5" name="Group 415"/>
              <p:cNvGraphicFramePr>
                <a:graphicFrameLocks noGrp="1"/>
              </p:cNvGraphicFramePr>
              <p:nvPr>
                <p:extLst>
                  <p:ext uri="{D42A27DB-BD31-4B8C-83A1-F6EECF244321}">
                    <p14:modId xmlns:p14="http://schemas.microsoft.com/office/powerpoint/2010/main" val="1982631180"/>
                  </p:ext>
                </p:extLst>
              </p:nvPr>
            </p:nvGraphicFramePr>
            <p:xfrm>
              <a:off x="1752600" y="3581400"/>
              <a:ext cx="5943600" cy="3044558"/>
            </p:xfrm>
            <a:graphic>
              <a:graphicData uri="http://schemas.openxmlformats.org/drawingml/2006/table">
                <a:tbl>
                  <a:tblPr/>
                  <a:tblGrid>
                    <a:gridCol w="1168876"/>
                    <a:gridCol w="1476219"/>
                    <a:gridCol w="1756943"/>
                    <a:gridCol w="1541562"/>
                  </a:tblGrid>
                  <a:tr h="304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Mean results (</a:t>
                          </a:r>
                          <a:r>
                            <a:rPr kumimoji="0" lang="en-US" sz="1400" b="1" i="0" u="none" strike="noStrike" cap="none" normalizeH="0" baseline="0" dirty="0" smtClean="0">
                              <a:ln>
                                <a:noFill/>
                              </a:ln>
                              <a:solidFill>
                                <a:schemeClr val="tx1"/>
                              </a:solidFill>
                              <a:effectLst/>
                              <a:latin typeface="Symbol" panose="05050102010706020507" pitchFamily="18" charset="2"/>
                            </a:rPr>
                            <a:t>m</a:t>
                          </a:r>
                          <a:r>
                            <a:rPr kumimoji="0" lang="en-US" sz="1400" b="1" i="0" u="none" strike="noStrike" cap="none" normalizeH="0" baseline="0" dirty="0" smtClean="0">
                              <a:ln>
                                <a:noFill/>
                              </a:ln>
                              <a:solidFill>
                                <a:schemeClr val="tx1"/>
                              </a:solidFill>
                              <a:effectLst/>
                              <a:latin typeface="Times New Roman" pitchFamily="18" charset="0"/>
                            </a:rPr>
                            <a:t>mol/L)</a:t>
                          </a:r>
                        </a:p>
                      </a:txBody>
                      <a:tcPr marT="45710" marB="45710"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rPr>
                            <a:t>Difference in Results (</a:t>
                          </a:r>
                          <a:r>
                            <a:rPr kumimoji="0" lang="en-US" sz="1400" b="1" i="0" u="none" strike="noStrike" cap="none" normalizeH="0" baseline="0" dirty="0" smtClean="0">
                              <a:ln>
                                <a:noFill/>
                              </a:ln>
                              <a:solidFill>
                                <a:schemeClr val="tx1"/>
                              </a:solidFill>
                              <a:effectLst/>
                              <a:latin typeface="Symbol" panose="05050102010706020507" pitchFamily="18" charset="2"/>
                            </a:rPr>
                            <a:t>m</a:t>
                          </a:r>
                          <a:r>
                            <a:rPr kumimoji="0" lang="en-US" sz="1400" b="1" i="0" u="none" strike="noStrike" cap="none" normalizeH="0" baseline="0" dirty="0" smtClean="0">
                              <a:ln>
                                <a:noFill/>
                              </a:ln>
                              <a:solidFill>
                                <a:schemeClr val="tx1"/>
                              </a:solidFill>
                              <a:effectLst/>
                              <a:latin typeface="Times New Roman" pitchFamily="18" charset="0"/>
                            </a:rPr>
                            <a:t>mol/L)</a:t>
                          </a:r>
                        </a:p>
                      </a:txBody>
                      <a:tcPr marT="45710" marB="45710" anchor="b"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Sample No.</a:t>
                          </a:r>
                        </a:p>
                      </a:txBody>
                      <a:tcPr marT="45710" marB="4571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Method 1 (x</a:t>
                          </a:r>
                          <a:r>
                            <a:rPr kumimoji="0" lang="en-US" sz="1400" b="1" i="0" u="none" strike="noStrike" cap="none" normalizeH="0" baseline="-25000" dirty="0" smtClean="0">
                              <a:ln>
                                <a:noFill/>
                              </a:ln>
                              <a:solidFill>
                                <a:schemeClr val="tx1"/>
                              </a:solidFill>
                              <a:effectLst/>
                              <a:latin typeface="Times New Roman" pitchFamily="18" charset="0"/>
                            </a:rPr>
                            <a:t>1</a:t>
                          </a:r>
                          <a:r>
                            <a:rPr kumimoji="0" lang="en-US" sz="1400" b="1" i="0" u="none" strike="noStrike" cap="none" normalizeH="0" baseline="0" dirty="0" smtClean="0">
                              <a:ln>
                                <a:noFill/>
                              </a:ln>
                              <a:solidFill>
                                <a:schemeClr val="tx1"/>
                              </a:solidFill>
                              <a:effectLst/>
                              <a:latin typeface="Times New Roman" pitchFamily="18" charset="0"/>
                            </a:rPr>
                            <a:t>)</a:t>
                          </a:r>
                        </a:p>
                      </a:txBody>
                      <a:tcPr marT="45710" marB="4571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Method 2 (x</a:t>
                          </a:r>
                          <a:r>
                            <a:rPr kumimoji="0" lang="en-US" sz="1400" b="1" i="0" u="none" strike="noStrike" cap="none" normalizeH="0" baseline="-25000" dirty="0" smtClean="0">
                              <a:ln>
                                <a:noFill/>
                              </a:ln>
                              <a:solidFill>
                                <a:schemeClr val="tx1"/>
                              </a:solidFill>
                              <a:effectLst/>
                              <a:latin typeface="Times New Roman" pitchFamily="18" charset="0"/>
                            </a:rPr>
                            <a:t>2</a:t>
                          </a:r>
                          <a:r>
                            <a:rPr kumimoji="0" lang="en-US" sz="1400" b="1" i="0" u="none" strike="noStrike" cap="none" normalizeH="0" baseline="0" dirty="0" smtClean="0">
                              <a:ln>
                                <a:noFill/>
                              </a:ln>
                              <a:solidFill>
                                <a:schemeClr val="tx1"/>
                              </a:solidFill>
                              <a:effectLst/>
                              <a:latin typeface="Times New Roman" pitchFamily="18" charset="0"/>
                            </a:rPr>
                            <a:t>)</a:t>
                          </a:r>
                        </a:p>
                      </a:txBody>
                      <a:tcPr marT="45710" marB="4571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chemeClr val="tx1"/>
                              </a:solidFill>
                              <a:effectLst/>
                              <a:latin typeface="Times New Roman" pitchFamily="18" charset="0"/>
                            </a:rPr>
                            <a:t>d</a:t>
                          </a:r>
                          <a:r>
                            <a:rPr kumimoji="0" lang="en-US" sz="1400" b="1" i="1" u="none" strike="noStrike" cap="none" normalizeH="0" baseline="-25000" dirty="0" smtClean="0">
                              <a:ln>
                                <a:noFill/>
                              </a:ln>
                              <a:solidFill>
                                <a:schemeClr val="tx1"/>
                              </a:solidFill>
                              <a:effectLst/>
                              <a:latin typeface="Times New Roman" pitchFamily="18" charset="0"/>
                            </a:rPr>
                            <a:t>i</a:t>
                          </a:r>
                          <a:r>
                            <a:rPr kumimoji="0" lang="en-US" sz="1400" b="1" i="0" u="none" strike="noStrike" cap="none" normalizeH="0" baseline="0" dirty="0" smtClean="0">
                              <a:ln>
                                <a:noFill/>
                              </a:ln>
                              <a:solidFill>
                                <a:schemeClr val="tx1"/>
                              </a:solidFill>
                              <a:effectLst/>
                              <a:latin typeface="Times New Roman" pitchFamily="18" charset="0"/>
                            </a:rPr>
                            <a:t> = x</a:t>
                          </a:r>
                          <a:r>
                            <a:rPr kumimoji="0" lang="en-US" sz="1400" b="1" i="0" u="none" strike="noStrike" cap="none" normalizeH="0" baseline="-25000" dirty="0" smtClean="0">
                              <a:ln>
                                <a:noFill/>
                              </a:ln>
                              <a:solidFill>
                                <a:schemeClr val="tx1"/>
                              </a:solidFill>
                              <a:effectLst/>
                              <a:latin typeface="Times New Roman" pitchFamily="18" charset="0"/>
                            </a:rPr>
                            <a:t>1</a:t>
                          </a:r>
                          <a:r>
                            <a:rPr kumimoji="0" lang="en-US" sz="1400" b="1" i="0" u="none" strike="noStrike" cap="none" normalizeH="0" baseline="0" dirty="0" smtClean="0">
                              <a:ln>
                                <a:noFill/>
                              </a:ln>
                              <a:solidFill>
                                <a:schemeClr val="tx1"/>
                              </a:solidFill>
                              <a:effectLst/>
                              <a:latin typeface="Times New Roman" pitchFamily="18" charset="0"/>
                            </a:rPr>
                            <a:t>-x</a:t>
                          </a:r>
                          <a:r>
                            <a:rPr kumimoji="0" lang="en-US" sz="1400" b="1" i="0" u="none" strike="noStrike" cap="none" normalizeH="0" baseline="-25000" dirty="0" smtClean="0">
                              <a:ln>
                                <a:noFill/>
                              </a:ln>
                              <a:solidFill>
                                <a:schemeClr val="tx1"/>
                              </a:solidFill>
                              <a:effectLst/>
                              <a:latin typeface="Times New Roman" pitchFamily="18" charset="0"/>
                            </a:rPr>
                            <a:t>2</a:t>
                          </a:r>
                        </a:p>
                      </a:txBody>
                      <a:tcPr marT="45710" marB="4571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473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1</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2.53</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2.68</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-0.15</a:t>
                          </a:r>
                        </a:p>
                      </a:txBody>
                      <a:tcPr marT="45710" marB="45710" horzOverflow="overflow">
                        <a:lnL>
                          <a:noFill/>
                        </a:lnL>
                        <a:lnR cap="flat">
                          <a:noFill/>
                        </a:lnR>
                        <a:lnT>
                          <a:noFill/>
                        </a:lnT>
                        <a:lnB>
                          <a:noFill/>
                        </a:lnB>
                        <a:lnTlToBr>
                          <a:noFill/>
                        </a:lnTlToBr>
                        <a:lnBlToTr>
                          <a:noFill/>
                        </a:lnBlToTr>
                        <a:noFill/>
                      </a:tcPr>
                    </a:tc>
                  </a:tr>
                  <a:tr h="3047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5.19</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5.03</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0.16</a:t>
                          </a:r>
                        </a:p>
                      </a:txBody>
                      <a:tcPr marT="45710" marB="45710" horzOverflow="overflow">
                        <a:lnL>
                          <a:noFill/>
                        </a:lnL>
                        <a:lnR cap="flat">
                          <a:noFill/>
                        </a:lnR>
                        <a:lnT>
                          <a:noFill/>
                        </a:lnT>
                        <a:lnB>
                          <a:noFill/>
                        </a:lnB>
                        <a:lnTlToBr>
                          <a:noFill/>
                        </a:lnTlToBr>
                        <a:lnBlToTr>
                          <a:noFill/>
                        </a:lnBlToTr>
                        <a:noFill/>
                      </a:tcPr>
                    </a:tc>
                  </a:tr>
                  <a:tr h="3047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3.60</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3.79</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-0.19</a:t>
                          </a:r>
                        </a:p>
                      </a:txBody>
                      <a:tcPr marT="45710" marB="45710" horzOverflow="overflow">
                        <a:lnL>
                          <a:noFill/>
                        </a:lnL>
                        <a:lnR cap="flat">
                          <a:noFill/>
                        </a:lnR>
                        <a:lnT>
                          <a:noFill/>
                        </a:lnT>
                        <a:lnB>
                          <a:noFill/>
                        </a:lnB>
                        <a:lnTlToBr>
                          <a:noFill/>
                        </a:lnTlToBr>
                        <a:lnBlToTr>
                          <a:noFill/>
                        </a:lnBlToTr>
                        <a:noFill/>
                      </a:tcPr>
                    </a:tc>
                  </a:tr>
                  <a:tr h="3047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4</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6.42</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6.51</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-0.09</a:t>
                          </a:r>
                        </a:p>
                      </a:txBody>
                      <a:tcPr marT="45710" marB="45710" horzOverflow="overflow">
                        <a:lnL>
                          <a:noFill/>
                        </a:lnL>
                        <a:lnR cap="flat">
                          <a:noFill/>
                        </a:lnR>
                        <a:lnT>
                          <a:noFill/>
                        </a:lnT>
                        <a:lnB>
                          <a:noFill/>
                        </a:lnB>
                        <a:lnTlToBr>
                          <a:noFill/>
                        </a:lnTlToBr>
                        <a:lnBlToTr>
                          <a:noFill/>
                        </a:lnBlToTr>
                        <a:noFill/>
                      </a:tcPr>
                    </a:tc>
                  </a:tr>
                  <a:tr h="3047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7.08</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7.24</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-0.16</a:t>
                          </a:r>
                        </a:p>
                      </a:txBody>
                      <a:tcPr marT="45710" marB="45710" horzOverflow="overflow">
                        <a:lnL>
                          <a:noFill/>
                        </a:lnL>
                        <a:lnR cap="flat">
                          <a:noFill/>
                        </a:lnR>
                        <a:lnT>
                          <a:noFill/>
                        </a:lnT>
                        <a:lnB>
                          <a:noFill/>
                        </a:lnB>
                        <a:lnTlToBr>
                          <a:noFill/>
                        </a:lnTlToBr>
                        <a:lnBlToTr>
                          <a:noFill/>
                        </a:lnBlToTr>
                        <a:noFill/>
                      </a:tcPr>
                    </a:tc>
                  </a:tr>
                  <a:tr h="304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    </a:t>
                          </a:r>
                          <a14:m>
                            <m:oMath xmlns:m="http://schemas.openxmlformats.org/officeDocument/2006/math">
                              <m:acc>
                                <m:accPr>
                                  <m:chr m:val="̅"/>
                                  <m:ctrlPr>
                                    <a:rPr kumimoji="0" lang="en-US" sz="1400" b="1" i="1" u="none" strike="noStrike" cap="none" normalizeH="0" baseline="0" smtClean="0">
                                      <a:ln>
                                        <a:noFill/>
                                      </a:ln>
                                      <a:solidFill>
                                        <a:schemeClr val="tx1"/>
                                      </a:solidFill>
                                      <a:effectLst/>
                                      <a:latin typeface="Cambria Math"/>
                                    </a:rPr>
                                  </m:ctrlPr>
                                </m:accPr>
                                <m:e>
                                  <m:acc>
                                    <m:accPr>
                                      <m:chr m:val="̅"/>
                                      <m:ctrlPr>
                                        <a:rPr kumimoji="0" lang="en-US" sz="1400" b="1" i="1" u="none" strike="noStrike" cap="none" normalizeH="0" baseline="0" smtClean="0">
                                          <a:ln>
                                            <a:noFill/>
                                          </a:ln>
                                          <a:solidFill>
                                            <a:schemeClr val="tx1"/>
                                          </a:solidFill>
                                          <a:effectLst/>
                                          <a:latin typeface="Cambria Math"/>
                                        </a:rPr>
                                      </m:ctrlPr>
                                    </m:accPr>
                                    <m:e>
                                      <m:r>
                                        <a:rPr kumimoji="0" lang="en-US" sz="1400" b="1" i="1" u="none" strike="noStrike" cap="none" normalizeH="0" baseline="0" smtClean="0">
                                          <a:ln>
                                            <a:noFill/>
                                          </a:ln>
                                          <a:solidFill>
                                            <a:schemeClr val="tx1"/>
                                          </a:solidFill>
                                          <a:effectLst/>
                                          <a:latin typeface="Cambria Math"/>
                                        </a:rPr>
                                        <m:t>𝒅</m:t>
                                      </m:r>
                                    </m:e>
                                  </m:acc>
                                  <m:r>
                                    <a:rPr kumimoji="0" lang="en-US" sz="1400" b="1" i="1" u="none" strike="noStrike" cap="none" normalizeH="0" baseline="0" smtClean="0">
                                      <a:ln>
                                        <a:noFill/>
                                      </a:ln>
                                      <a:solidFill>
                                        <a:schemeClr val="tx1"/>
                                      </a:solidFill>
                                      <a:effectLst/>
                                      <a:latin typeface="Cambria Math"/>
                                    </a:rPr>
                                    <m:t>=</m:t>
                                  </m:r>
                                  <m:nary>
                                    <m:naryPr>
                                      <m:chr m:val="∑"/>
                                      <m:subHide m:val="on"/>
                                      <m:supHide m:val="on"/>
                                      <m:ctrlPr>
                                        <a:rPr kumimoji="0" lang="en-US" sz="1400" b="1" i="1" u="none" strike="noStrike" cap="none" normalizeH="0" baseline="0" smtClean="0">
                                          <a:ln>
                                            <a:noFill/>
                                          </a:ln>
                                          <a:solidFill>
                                            <a:schemeClr val="tx1"/>
                                          </a:solidFill>
                                          <a:effectLst/>
                                          <a:latin typeface="Cambria Math"/>
                                        </a:rPr>
                                      </m:ctrlPr>
                                    </m:naryPr>
                                    <m:sub/>
                                    <m:sup/>
                                    <m:e>
                                      <m:r>
                                        <a:rPr kumimoji="0" lang="en-US" sz="1400" b="1" i="1" u="none" strike="noStrike" cap="none" normalizeH="0" baseline="0" smtClean="0">
                                          <a:ln>
                                            <a:noFill/>
                                          </a:ln>
                                          <a:solidFill>
                                            <a:schemeClr val="tx1"/>
                                          </a:solidFill>
                                          <a:effectLst/>
                                          <a:latin typeface="Cambria Math"/>
                                        </a:rPr>
                                        <m:t>(</m:t>
                                      </m:r>
                                      <m:sSub>
                                        <m:sSubPr>
                                          <m:ctrlPr>
                                            <a:rPr kumimoji="0" lang="en-US" sz="1400" b="1" i="1" u="none" strike="noStrike" cap="none" normalizeH="0" baseline="0" smtClean="0">
                                              <a:ln>
                                                <a:noFill/>
                                              </a:ln>
                                              <a:solidFill>
                                                <a:schemeClr val="tx1"/>
                                              </a:solidFill>
                                              <a:effectLst/>
                                              <a:latin typeface="Cambria Math"/>
                                            </a:rPr>
                                          </m:ctrlPr>
                                        </m:sSubPr>
                                        <m:e>
                                          <m:r>
                                            <a:rPr kumimoji="0" lang="en-US" sz="1400" b="1" i="1" u="none" strike="noStrike" cap="none" normalizeH="0" baseline="0" smtClean="0">
                                              <a:ln>
                                                <a:noFill/>
                                              </a:ln>
                                              <a:solidFill>
                                                <a:schemeClr val="tx1"/>
                                              </a:solidFill>
                                              <a:effectLst/>
                                              <a:latin typeface="Cambria Math"/>
                                            </a:rPr>
                                            <m:t>𝒅</m:t>
                                          </m:r>
                                        </m:e>
                                        <m:sub>
                                          <m:r>
                                            <a:rPr kumimoji="0" lang="en-US" sz="1400" b="1" i="1" u="none" strike="noStrike" cap="none" normalizeH="0" baseline="0" smtClean="0">
                                              <a:ln>
                                                <a:noFill/>
                                              </a:ln>
                                              <a:solidFill>
                                                <a:schemeClr val="tx1"/>
                                              </a:solidFill>
                                              <a:effectLst/>
                                              <a:latin typeface="Cambria Math"/>
                                            </a:rPr>
                                            <m:t>𝒊</m:t>
                                          </m:r>
                                        </m:sub>
                                      </m:sSub>
                                      <m:r>
                                        <a:rPr kumimoji="0" lang="en-US" sz="1400" b="1" i="1" u="none" strike="noStrike" cap="none" normalizeH="0" baseline="0" smtClean="0">
                                          <a:ln>
                                            <a:noFill/>
                                          </a:ln>
                                          <a:solidFill>
                                            <a:schemeClr val="tx1"/>
                                          </a:solidFill>
                                          <a:effectLst/>
                                          <a:latin typeface="Cambria Math"/>
                                        </a:rPr>
                                        <m:t>)/</m:t>
                                      </m:r>
                                      <m:r>
                                        <a:rPr kumimoji="0" lang="en-US" sz="1400" b="1" i="1" u="none" strike="noStrike" cap="none" normalizeH="0" baseline="0" smtClean="0">
                                          <a:ln>
                                            <a:noFill/>
                                          </a:ln>
                                          <a:solidFill>
                                            <a:schemeClr val="tx1"/>
                                          </a:solidFill>
                                          <a:effectLst/>
                                          <a:latin typeface="Cambria Math"/>
                                        </a:rPr>
                                        <m:t>𝒏</m:t>
                                      </m:r>
                                    </m:e>
                                  </m:nary>
                                </m:e>
                              </m:acc>
                            </m:oMath>
                          </a14:m>
                          <a:r>
                            <a:rPr kumimoji="0" lang="en-US" sz="14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 = -0.08</a:t>
                          </a:r>
                          <a:r>
                            <a:rPr kumimoji="0" lang="en-US" sz="1400" b="1" i="0" u="sng" strike="noStrike" cap="none" normalizeH="0" baseline="0" dirty="0" smtClean="0">
                              <a:ln>
                                <a:noFill/>
                              </a:ln>
                              <a:solidFill>
                                <a:schemeClr val="tx1"/>
                              </a:solidFill>
                              <a:effectLst/>
                              <a:latin typeface="Times New Roman" pitchFamily="18" charset="0"/>
                            </a:rPr>
                            <a:t>6</a:t>
                          </a: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smtClean="0">
                              <a:ln>
                                <a:noFill/>
                              </a:ln>
                              <a:solidFill>
                                <a:schemeClr val="tx1"/>
                              </a:solidFill>
                              <a:effectLst/>
                              <a:latin typeface="Symbol" panose="05050102010706020507" pitchFamily="18" charset="2"/>
                            </a:rPr>
                            <a:t>m</a:t>
                          </a:r>
                          <a:r>
                            <a:rPr kumimoji="0" lang="en-US" sz="1400" b="1" i="0" u="none" strike="noStrike" cap="none" normalizeH="0" baseline="0" dirty="0" smtClean="0">
                              <a:ln>
                                <a:noFill/>
                              </a:ln>
                              <a:solidFill>
                                <a:schemeClr val="tx1"/>
                              </a:solidFill>
                              <a:effectLst/>
                              <a:latin typeface="Times New Roman" pitchFamily="18" charset="0"/>
                            </a:rPr>
                            <a:t>mol/L</a:t>
                          </a:r>
                          <a:endParaRPr kumimoji="0" lang="en-US" sz="1400" b="1" i="0" u="sng"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mc:Choice>
        <mc:Fallback xmlns="">
          <p:graphicFrame>
            <p:nvGraphicFramePr>
              <p:cNvPr id="5" name="Group 415"/>
              <p:cNvGraphicFramePr>
                <a:graphicFrameLocks noGrp="1"/>
              </p:cNvGraphicFramePr>
              <p:nvPr>
                <p:extLst>
                  <p:ext uri="{D42A27DB-BD31-4B8C-83A1-F6EECF244321}">
                    <p14:modId xmlns:p14="http://schemas.microsoft.com/office/powerpoint/2010/main" val="1982631180"/>
                  </p:ext>
                </p:extLst>
              </p:nvPr>
            </p:nvGraphicFramePr>
            <p:xfrm>
              <a:off x="1752600" y="3581400"/>
              <a:ext cx="5943600" cy="3044558"/>
            </p:xfrm>
            <a:graphic>
              <a:graphicData uri="http://schemas.openxmlformats.org/drawingml/2006/table">
                <a:tbl>
                  <a:tblPr/>
                  <a:tblGrid>
                    <a:gridCol w="1168876"/>
                    <a:gridCol w="1476219"/>
                    <a:gridCol w="1756943"/>
                    <a:gridCol w="1541562"/>
                  </a:tblGrid>
                  <a:tr h="560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Mean results (</a:t>
                          </a:r>
                          <a:r>
                            <a:rPr kumimoji="0" lang="en-US" sz="1400" b="1" i="0" u="none" strike="noStrike" cap="none" normalizeH="0" baseline="0" dirty="0" smtClean="0">
                              <a:ln>
                                <a:noFill/>
                              </a:ln>
                              <a:solidFill>
                                <a:schemeClr val="tx1"/>
                              </a:solidFill>
                              <a:effectLst/>
                              <a:latin typeface="Symbol" panose="05050102010706020507" pitchFamily="18" charset="2"/>
                            </a:rPr>
                            <a:t>m</a:t>
                          </a:r>
                          <a:r>
                            <a:rPr kumimoji="0" lang="en-US" sz="1400" b="1" i="0" u="none" strike="noStrike" cap="none" normalizeH="0" baseline="0" dirty="0" smtClean="0">
                              <a:ln>
                                <a:noFill/>
                              </a:ln>
                              <a:solidFill>
                                <a:schemeClr val="tx1"/>
                              </a:solidFill>
                              <a:effectLst/>
                              <a:latin typeface="Times New Roman" pitchFamily="18" charset="0"/>
                            </a:rPr>
                            <a:t>mol/L</a:t>
                          </a:r>
                          <a:r>
                            <a:rPr kumimoji="0" lang="en-US" sz="1400" b="1" i="0" u="none" strike="noStrike" cap="none" normalizeH="0" baseline="0" dirty="0" smtClean="0">
                              <a:ln>
                                <a:noFill/>
                              </a:ln>
                              <a:solidFill>
                                <a:schemeClr val="tx1"/>
                              </a:solidFill>
                              <a:effectLst/>
                              <a:latin typeface="Times New Roman" pitchFamily="18" charset="0"/>
                            </a:rPr>
                            <a:t>)</a:t>
                          </a:r>
                        </a:p>
                      </a:txBody>
                      <a:tcPr marT="45710" marB="45710"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rPr>
                            <a:t>Difference in Results (</a:t>
                          </a:r>
                          <a:r>
                            <a:rPr kumimoji="0" lang="en-US" sz="1400" b="1" i="0" u="none" strike="noStrike" cap="none" normalizeH="0" baseline="0" dirty="0" smtClean="0">
                              <a:ln>
                                <a:noFill/>
                              </a:ln>
                              <a:solidFill>
                                <a:schemeClr val="tx1"/>
                              </a:solidFill>
                              <a:effectLst/>
                              <a:latin typeface="Symbol" panose="05050102010706020507" pitchFamily="18" charset="2"/>
                            </a:rPr>
                            <a:t>m</a:t>
                          </a:r>
                          <a:r>
                            <a:rPr kumimoji="0" lang="en-US" sz="1400" b="1" i="0" u="none" strike="noStrike" cap="none" normalizeH="0" baseline="0" dirty="0" smtClean="0">
                              <a:ln>
                                <a:noFill/>
                              </a:ln>
                              <a:solidFill>
                                <a:schemeClr val="tx1"/>
                              </a:solidFill>
                              <a:effectLst/>
                              <a:latin typeface="Times New Roman" pitchFamily="18" charset="0"/>
                            </a:rPr>
                            <a:t>mol/L)</a:t>
                          </a:r>
                        </a:p>
                      </a:txBody>
                      <a:tcPr marT="45710" marB="45710" anchor="b"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Sample No.</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Method </a:t>
                          </a:r>
                          <a:r>
                            <a:rPr kumimoji="0" lang="en-US" sz="1400" b="1" i="0" u="none" strike="noStrike" cap="none" normalizeH="0" baseline="0" dirty="0" smtClean="0">
                              <a:ln>
                                <a:noFill/>
                              </a:ln>
                              <a:solidFill>
                                <a:schemeClr val="tx1"/>
                              </a:solidFill>
                              <a:effectLst/>
                              <a:latin typeface="Times New Roman" pitchFamily="18" charset="0"/>
                            </a:rPr>
                            <a:t>1 (x</a:t>
                          </a:r>
                          <a:r>
                            <a:rPr kumimoji="0" lang="en-US" sz="1400" b="1" i="0" u="none" strike="noStrike" cap="none" normalizeH="0" baseline="-25000" dirty="0" smtClean="0">
                              <a:ln>
                                <a:noFill/>
                              </a:ln>
                              <a:solidFill>
                                <a:schemeClr val="tx1"/>
                              </a:solidFill>
                              <a:effectLst/>
                              <a:latin typeface="Times New Roman" pitchFamily="18" charset="0"/>
                            </a:rPr>
                            <a:t>1</a:t>
                          </a:r>
                          <a:r>
                            <a:rPr kumimoji="0" lang="en-US" sz="1400" b="1" i="0" u="none" strike="noStrike" cap="none" normalizeH="0" baseline="0" dirty="0" smtClean="0">
                              <a:ln>
                                <a:noFill/>
                              </a:ln>
                              <a:solidFill>
                                <a:schemeClr val="tx1"/>
                              </a:solidFill>
                              <a:effectLst/>
                              <a:latin typeface="Times New Roman" pitchFamily="18" charset="0"/>
                            </a:rPr>
                            <a:t>)</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Method </a:t>
                          </a:r>
                          <a:r>
                            <a:rPr kumimoji="0" lang="en-US" sz="1400" b="1" i="0" u="none" strike="noStrike" cap="none" normalizeH="0" baseline="0" dirty="0" smtClean="0">
                              <a:ln>
                                <a:noFill/>
                              </a:ln>
                              <a:solidFill>
                                <a:schemeClr val="tx1"/>
                              </a:solidFill>
                              <a:effectLst/>
                              <a:latin typeface="Times New Roman" pitchFamily="18" charset="0"/>
                            </a:rPr>
                            <a:t>2 (x</a:t>
                          </a:r>
                          <a:r>
                            <a:rPr kumimoji="0" lang="en-US" sz="1400" b="1" i="0" u="none" strike="noStrike" cap="none" normalizeH="0" baseline="-25000" dirty="0" smtClean="0">
                              <a:ln>
                                <a:noFill/>
                              </a:ln>
                              <a:solidFill>
                                <a:schemeClr val="tx1"/>
                              </a:solidFill>
                              <a:effectLst/>
                              <a:latin typeface="Times New Roman" pitchFamily="18" charset="0"/>
                            </a:rPr>
                            <a:t>2</a:t>
                          </a:r>
                          <a:r>
                            <a:rPr kumimoji="0" lang="en-US" sz="1400" b="1" i="0" u="none" strike="noStrike" cap="none" normalizeH="0" baseline="0" dirty="0" smtClean="0">
                              <a:ln>
                                <a:noFill/>
                              </a:ln>
                              <a:solidFill>
                                <a:schemeClr val="tx1"/>
                              </a:solidFill>
                              <a:effectLst/>
                              <a:latin typeface="Times New Roman" pitchFamily="18" charset="0"/>
                            </a:rPr>
                            <a:t>)</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chemeClr val="tx1"/>
                              </a:solidFill>
                              <a:effectLst/>
                              <a:latin typeface="Times New Roman" pitchFamily="18" charset="0"/>
                            </a:rPr>
                            <a:t>d</a:t>
                          </a:r>
                          <a:r>
                            <a:rPr kumimoji="0" lang="en-US" sz="1400" b="1" i="1" u="none" strike="noStrike" cap="none" normalizeH="0" baseline="-25000" dirty="0" smtClean="0">
                              <a:ln>
                                <a:noFill/>
                              </a:ln>
                              <a:solidFill>
                                <a:schemeClr val="tx1"/>
                              </a:solidFill>
                              <a:effectLst/>
                              <a:latin typeface="Times New Roman" pitchFamily="18" charset="0"/>
                            </a:rPr>
                            <a:t>i</a:t>
                          </a:r>
                          <a:r>
                            <a:rPr kumimoji="0" lang="en-US" sz="1400" b="1" i="0" u="none" strike="noStrike" cap="none" normalizeH="0" baseline="0" dirty="0" smtClean="0">
                              <a:ln>
                                <a:noFill/>
                              </a:ln>
                              <a:solidFill>
                                <a:schemeClr val="tx1"/>
                              </a:solidFill>
                              <a:effectLst/>
                              <a:latin typeface="Times New Roman" pitchFamily="18" charset="0"/>
                            </a:rPr>
                            <a:t> = x</a:t>
                          </a:r>
                          <a:r>
                            <a:rPr kumimoji="0" lang="en-US" sz="1400" b="1" i="0" u="none" strike="noStrike" cap="none" normalizeH="0" baseline="-25000" dirty="0" smtClean="0">
                              <a:ln>
                                <a:noFill/>
                              </a:ln>
                              <a:solidFill>
                                <a:schemeClr val="tx1"/>
                              </a:solidFill>
                              <a:effectLst/>
                              <a:latin typeface="Times New Roman" pitchFamily="18" charset="0"/>
                            </a:rPr>
                            <a:t>1</a:t>
                          </a:r>
                          <a:r>
                            <a:rPr kumimoji="0" lang="en-US" sz="1400" b="1" i="0" u="none" strike="noStrike" cap="none" normalizeH="0" baseline="0" dirty="0" smtClean="0">
                              <a:ln>
                                <a:noFill/>
                              </a:ln>
                              <a:solidFill>
                                <a:schemeClr val="tx1"/>
                              </a:solidFill>
                              <a:effectLst/>
                              <a:latin typeface="Times New Roman" pitchFamily="18" charset="0"/>
                            </a:rPr>
                            <a:t>-x</a:t>
                          </a:r>
                          <a:r>
                            <a:rPr kumimoji="0" lang="en-US" sz="1400" b="1" i="0" u="none" strike="noStrike" cap="none" normalizeH="0" baseline="-25000" dirty="0" smtClean="0">
                              <a:ln>
                                <a:noFill/>
                              </a:ln>
                              <a:solidFill>
                                <a:schemeClr val="tx1"/>
                              </a:solidFill>
                              <a:effectLst/>
                              <a:latin typeface="Times New Roman" pitchFamily="18" charset="0"/>
                            </a:rPr>
                            <a:t>2</a:t>
                          </a:r>
                          <a:endParaRPr kumimoji="0" lang="en-US" sz="1400" b="1" i="0" u="none" strike="noStrike" cap="none" normalizeH="0" baseline="-25000" dirty="0" smtClean="0">
                            <a:ln>
                              <a:noFill/>
                            </a:ln>
                            <a:solidFill>
                              <a:schemeClr val="tx1"/>
                            </a:solidFill>
                            <a:effectLst/>
                            <a:latin typeface="Times New Roman" pitchFamily="18" charset="0"/>
                          </a:endParaRPr>
                        </a:p>
                      </a:txBody>
                      <a:tcPr marT="45710" marB="4571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478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1</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2.53</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2.68</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-0.15</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a:noFill/>
                        </a:lnT>
                        <a:lnB>
                          <a:noFill/>
                        </a:lnB>
                        <a:lnTlToBr>
                          <a:noFill/>
                        </a:lnTlToBr>
                        <a:lnBlToTr>
                          <a:noFill/>
                        </a:lnBlToTr>
                        <a:noFill/>
                      </a:tcPr>
                    </a:tc>
                  </a:tr>
                  <a:tr h="3047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5.19</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5.03</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0.16</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a:noFill/>
                        </a:lnT>
                        <a:lnB>
                          <a:noFill/>
                        </a:lnB>
                        <a:lnTlToBr>
                          <a:noFill/>
                        </a:lnTlToBr>
                        <a:lnBlToTr>
                          <a:noFill/>
                        </a:lnBlToTr>
                        <a:noFill/>
                      </a:tcPr>
                    </a:tc>
                  </a:tr>
                  <a:tr h="3047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3.60</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3.79</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-0.19</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a:noFill/>
                        </a:lnT>
                        <a:lnB>
                          <a:noFill/>
                        </a:lnB>
                        <a:lnTlToBr>
                          <a:noFill/>
                        </a:lnTlToBr>
                        <a:lnBlToTr>
                          <a:noFill/>
                        </a:lnBlToTr>
                        <a:noFill/>
                      </a:tcPr>
                    </a:tc>
                  </a:tr>
                  <a:tr h="3047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4</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6.42</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6.51</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-0.09</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a:noFill/>
                        </a:lnT>
                        <a:lnB>
                          <a:noFill/>
                        </a:lnB>
                        <a:lnTlToBr>
                          <a:noFill/>
                        </a:lnTlToBr>
                        <a:lnBlToTr>
                          <a:noFill/>
                        </a:lnBlToTr>
                        <a:noFill/>
                      </a:tcPr>
                    </a:tc>
                  </a:tr>
                  <a:tr h="3047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7.08</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7.24</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-0.16</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a:noFill/>
                        </a:lnT>
                        <a:lnB>
                          <a:noFill/>
                        </a:lnB>
                        <a:lnTlToBr>
                          <a:noFill/>
                        </a:lnTlToBr>
                        <a:lnBlToTr>
                          <a:noFill/>
                        </a:lnBlToTr>
                        <a:noFill/>
                      </a:tcPr>
                    </a:tc>
                  </a:tr>
                  <a:tr h="594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10" marB="45710" horzOverflow="overflow">
                        <a:lnL>
                          <a:noFill/>
                        </a:lnL>
                        <a:lnR cap="flat">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2"/>
                          <a:stretch>
                            <a:fillRect l="-286561" t="-415464" b="-41237"/>
                          </a:stretch>
                        </a:blipFill>
                      </a:tcPr>
                    </a:tc>
                  </a:tr>
                </a:tbl>
              </a:graphicData>
            </a:graphic>
          </p:graphicFrame>
        </mc:Fallback>
      </mc:AlternateContent>
    </p:spTree>
    <p:extLst>
      <p:ext uri="{BB962C8B-B14F-4D97-AF65-F5344CB8AC3E}">
        <p14:creationId xmlns:p14="http://schemas.microsoft.com/office/powerpoint/2010/main" val="2007061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mc:AlternateContent xmlns:mc="http://schemas.openxmlformats.org/markup-compatibility/2006" xmlns:a14="http://schemas.microsoft.com/office/drawing/2010/main">
        <mc:Choice Requires="a14">
          <p:sp>
            <p:nvSpPr>
              <p:cNvPr id="3" name="Text Box 5"/>
              <p:cNvSpPr txBox="1">
                <a:spLocks noChangeArrowheads="1"/>
              </p:cNvSpPr>
              <p:nvPr/>
            </p:nvSpPr>
            <p:spPr bwMode="auto">
              <a:xfrm>
                <a:off x="228600" y="914400"/>
                <a:ext cx="8766175" cy="4864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smtClean="0">
                    <a:solidFill>
                      <a:schemeClr val="tx2"/>
                    </a:solidFill>
                  </a:rPr>
                  <a:t>Comparing Experimental Results</a:t>
                </a:r>
                <a:endParaRPr lang="en-US" altLang="en-US" sz="1600" b="0" dirty="0" smtClean="0"/>
              </a:p>
              <a:p>
                <a:pPr lvl="1" eaLnBrk="1" hangingPunct="1"/>
                <a:r>
                  <a:rPr lang="en-US" altLang="en-US" dirty="0" smtClean="0">
                    <a:solidFill>
                      <a:srgbClr val="CC3300"/>
                    </a:solidFill>
                  </a:rPr>
                  <a:t>Comparing Two Sets of Experimental Data:</a:t>
                </a:r>
              </a:p>
              <a:p>
                <a:pPr lvl="1" eaLnBrk="1" hangingPunct="1"/>
                <a:endParaRPr lang="en-US" altLang="en-US" dirty="0">
                  <a:solidFill>
                    <a:srgbClr val="CC3300"/>
                  </a:solidFill>
                </a:endParaRPr>
              </a:p>
              <a:p>
                <a:pPr marL="914400" indent="-452438" eaLnBrk="1" hangingPunct="1">
                  <a:spcAft>
                    <a:spcPts val="600"/>
                  </a:spcAft>
                  <a:buAutoNum type="romanUcPeriod" startAt="2"/>
                </a:pPr>
                <a:r>
                  <a:rPr lang="en-US" altLang="en-US" sz="1600" b="0" dirty="0" smtClean="0"/>
                  <a:t>Paired Student’s </a:t>
                </a:r>
                <a:r>
                  <a:rPr lang="en-US" altLang="en-US" sz="1600" i="1" dirty="0" smtClean="0"/>
                  <a:t>t</a:t>
                </a:r>
                <a:r>
                  <a:rPr lang="en-US" altLang="en-US" sz="1600" b="0" dirty="0" smtClean="0"/>
                  <a:t> test</a:t>
                </a:r>
                <a:endParaRPr lang="en-US" altLang="en-US" sz="1600" b="0" baseline="-25000" dirty="0" smtClean="0"/>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The difference between each set of results is calculated (</a:t>
                </a:r>
                <a:r>
                  <a:rPr lang="en-US" altLang="en-US" sz="1600" i="1" dirty="0" smtClean="0">
                    <a:solidFill>
                      <a:srgbClr val="002060"/>
                    </a:solidFill>
                  </a:rPr>
                  <a:t>d</a:t>
                </a:r>
                <a:r>
                  <a:rPr lang="en-US" altLang="en-US" sz="1600" i="1" baseline="-25000" dirty="0" smtClean="0">
                    <a:solidFill>
                      <a:srgbClr val="002060"/>
                    </a:solidFill>
                  </a:rPr>
                  <a:t>i</a:t>
                </a:r>
                <a:r>
                  <a:rPr lang="en-US" altLang="en-US" sz="1600" b="0" dirty="0" smtClean="0">
                    <a:solidFill>
                      <a:srgbClr val="002060"/>
                    </a:solidFill>
                  </a:rPr>
                  <a:t>)</a:t>
                </a: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The average of the differences in the results is averaged (</a:t>
                </a:r>
                <a14:m>
                  <m:oMath xmlns:m="http://schemas.openxmlformats.org/officeDocument/2006/math">
                    <m:acc>
                      <m:accPr>
                        <m:chr m:val="̅"/>
                        <m:ctrlPr>
                          <a:rPr lang="en-US" altLang="en-US" sz="1600" b="0" i="1" smtClean="0">
                            <a:solidFill>
                              <a:srgbClr val="002060"/>
                            </a:solidFill>
                            <a:latin typeface="Cambria Math"/>
                          </a:rPr>
                        </m:ctrlPr>
                      </m:accPr>
                      <m:e>
                        <m:r>
                          <a:rPr lang="en-US" altLang="en-US" sz="1600" i="1" smtClean="0">
                            <a:solidFill>
                              <a:srgbClr val="002060"/>
                            </a:solidFill>
                            <a:latin typeface="Cambria Math"/>
                          </a:rPr>
                          <m:t>𝒅</m:t>
                        </m:r>
                      </m:e>
                    </m:acc>
                  </m:oMath>
                </a14:m>
                <a:r>
                  <a:rPr lang="en-US" altLang="en-US" sz="1600" dirty="0" smtClean="0">
                    <a:solidFill>
                      <a:srgbClr val="002060"/>
                    </a:solidFill>
                  </a:rPr>
                  <a:t>)</a:t>
                </a:r>
              </a:p>
              <a:p>
                <a:pPr marL="919162" lvl="1" indent="0" eaLnBrk="1" hangingPunct="1">
                  <a:spcAft>
                    <a:spcPts val="600"/>
                  </a:spcAft>
                </a:pPr>
                <a14:m>
                  <m:oMathPara xmlns:m="http://schemas.openxmlformats.org/officeDocument/2006/math">
                    <m:oMathParaPr>
                      <m:jc m:val="centerGroup"/>
                    </m:oMathParaPr>
                    <m:oMath xmlns:m="http://schemas.openxmlformats.org/officeDocument/2006/math">
                      <m:acc>
                        <m:accPr>
                          <m:chr m:val="̅"/>
                          <m:ctrlPr>
                            <a:rPr lang="en-US" altLang="en-US" sz="1600" i="1">
                              <a:latin typeface="Cambria Math"/>
                            </a:rPr>
                          </m:ctrlPr>
                        </m:accPr>
                        <m:e>
                          <m:r>
                            <a:rPr lang="en-US" altLang="en-US" sz="1600" i="1">
                              <a:latin typeface="Cambria Math"/>
                            </a:rPr>
                            <m:t>𝒅</m:t>
                          </m:r>
                        </m:e>
                      </m:acc>
                      <m:r>
                        <a:rPr lang="en-US" altLang="en-US" sz="1600" i="1">
                          <a:latin typeface="Cambria Math"/>
                        </a:rPr>
                        <m:t>=</m:t>
                      </m:r>
                      <m:nary>
                        <m:naryPr>
                          <m:chr m:val="∑"/>
                          <m:subHide m:val="on"/>
                          <m:supHide m:val="on"/>
                          <m:ctrlPr>
                            <a:rPr lang="en-US" altLang="en-US" sz="1600" i="1">
                              <a:latin typeface="Cambria Math"/>
                            </a:rPr>
                          </m:ctrlPr>
                        </m:naryPr>
                        <m:sub/>
                        <m:sup/>
                        <m:e>
                          <m:r>
                            <a:rPr lang="en-US" altLang="en-US" sz="1600" i="1">
                              <a:latin typeface="Cambria Math"/>
                            </a:rPr>
                            <m:t>(</m:t>
                          </m:r>
                          <m:sSub>
                            <m:sSubPr>
                              <m:ctrlPr>
                                <a:rPr lang="en-US" altLang="en-US" sz="1600" i="1">
                                  <a:latin typeface="Cambria Math"/>
                                </a:rPr>
                              </m:ctrlPr>
                            </m:sSubPr>
                            <m:e>
                              <m:r>
                                <a:rPr lang="en-US" altLang="en-US" sz="1600" i="1">
                                  <a:latin typeface="Cambria Math"/>
                                </a:rPr>
                                <m:t>𝒅</m:t>
                              </m:r>
                            </m:e>
                            <m:sub>
                              <m:r>
                                <a:rPr lang="en-US" altLang="en-US" sz="1600" i="1">
                                  <a:latin typeface="Cambria Math"/>
                                </a:rPr>
                                <m:t>𝒊</m:t>
                              </m:r>
                            </m:sub>
                          </m:sSub>
                          <m:r>
                            <a:rPr lang="en-US" altLang="en-US" sz="1600" i="1">
                              <a:latin typeface="Cambria Math"/>
                            </a:rPr>
                            <m:t>)/</m:t>
                          </m:r>
                          <m:r>
                            <a:rPr lang="en-US" altLang="en-US" sz="1600" i="1">
                              <a:latin typeface="Cambria Math"/>
                            </a:rPr>
                            <m:t>𝒏</m:t>
                          </m:r>
                        </m:e>
                      </m:nary>
                    </m:oMath>
                  </m:oMathPara>
                </a14:m>
                <a:endParaRPr lang="en-US" altLang="en-US" sz="1600"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To determine whether the differences in these results are significant, we need to calculate the standard deviation in these differences (</a:t>
                </a:r>
                <a:r>
                  <a:rPr lang="en-US" altLang="en-US" sz="1600" i="1" dirty="0" smtClean="0">
                    <a:solidFill>
                      <a:srgbClr val="002060"/>
                    </a:solidFill>
                  </a:rPr>
                  <a:t>s</a:t>
                </a:r>
                <a:r>
                  <a:rPr lang="en-US" altLang="en-US" sz="1600" i="1" baseline="-25000" dirty="0" smtClean="0">
                    <a:solidFill>
                      <a:srgbClr val="002060"/>
                    </a:solidFill>
                  </a:rPr>
                  <a:t>d</a:t>
                </a:r>
                <a:r>
                  <a:rPr lang="en-US" altLang="en-US" sz="1600" b="0" dirty="0" smtClean="0">
                    <a:solidFill>
                      <a:srgbClr val="002060"/>
                    </a:solidFill>
                  </a:rPr>
                  <a:t>): </a:t>
                </a:r>
              </a:p>
              <a:p>
                <a:pPr marL="1371600" lvl="1" indent="-452438" eaLnBrk="1" hangingPunct="1">
                  <a:spcAft>
                    <a:spcPts val="600"/>
                  </a:spcAft>
                  <a:buFont typeface="Arial" panose="020B0604020202020204" pitchFamily="34" charset="0"/>
                  <a:buChar char="•"/>
                </a:pPr>
                <a:endParaRPr lang="en-US" altLang="en-US" sz="1600" dirty="0" smtClean="0">
                  <a:solidFill>
                    <a:srgbClr val="002060"/>
                  </a:solidFill>
                </a:endParaRPr>
              </a:p>
              <a:p>
                <a:pPr marL="919162" lvl="1" indent="0" eaLnBrk="1" hangingPunct="1">
                  <a:spcAft>
                    <a:spcPts val="600"/>
                  </a:spcAft>
                </a:pPr>
                <a:endParaRPr lang="en-US" altLang="en-US" sz="1600" dirty="0" smtClean="0">
                  <a:solidFill>
                    <a:srgbClr val="002060"/>
                  </a:solidFill>
                </a:endParaRPr>
              </a:p>
              <a:p>
                <a:pPr marL="919162" lvl="1" indent="0" eaLnBrk="1" hangingPunct="1">
                  <a:spcAft>
                    <a:spcPts val="600"/>
                  </a:spcAft>
                </a:pPr>
                <a:endParaRPr lang="en-US" altLang="en-US" sz="1600" dirty="0">
                  <a:solidFill>
                    <a:srgbClr val="002060"/>
                  </a:solidFill>
                </a:endParaRPr>
              </a:p>
              <a:p>
                <a:pPr marL="919162" lvl="1" indent="0" eaLnBrk="1" hangingPunct="1">
                  <a:spcAft>
                    <a:spcPts val="600"/>
                  </a:spcAft>
                </a:pPr>
                <a:endParaRPr lang="en-US" altLang="en-US" sz="1600"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Next, calculate the standard deviation in the average difference (</a:t>
                </a:r>
                <a14:m>
                  <m:oMath xmlns:m="http://schemas.openxmlformats.org/officeDocument/2006/math">
                    <m:sSub>
                      <m:sSubPr>
                        <m:ctrlPr>
                          <a:rPr lang="en-US" altLang="en-US" sz="1600" i="1" smtClean="0">
                            <a:solidFill>
                              <a:srgbClr val="002060"/>
                            </a:solidFill>
                            <a:latin typeface="Cambria Math"/>
                          </a:rPr>
                        </m:ctrlPr>
                      </m:sSubPr>
                      <m:e>
                        <m:r>
                          <a:rPr lang="en-US" altLang="en-US" sz="1600" b="1" i="1" smtClean="0">
                            <a:solidFill>
                              <a:srgbClr val="002060"/>
                            </a:solidFill>
                            <a:latin typeface="Cambria Math"/>
                          </a:rPr>
                          <m:t>𝒔</m:t>
                        </m:r>
                      </m:e>
                      <m:sub>
                        <m:acc>
                          <m:accPr>
                            <m:chr m:val="̅"/>
                            <m:ctrlPr>
                              <a:rPr lang="en-US" altLang="en-US" sz="1600" i="1" smtClean="0">
                                <a:solidFill>
                                  <a:srgbClr val="002060"/>
                                </a:solidFill>
                                <a:latin typeface="Cambria Math"/>
                              </a:rPr>
                            </m:ctrlPr>
                          </m:accPr>
                          <m:e>
                            <m:r>
                              <a:rPr lang="en-US" altLang="en-US" sz="1600" b="1" i="1" smtClean="0">
                                <a:solidFill>
                                  <a:srgbClr val="002060"/>
                                </a:solidFill>
                                <a:latin typeface="Cambria Math"/>
                              </a:rPr>
                              <m:t>𝒅</m:t>
                            </m:r>
                          </m:e>
                        </m:acc>
                      </m:sub>
                    </m:sSub>
                  </m:oMath>
                </a14:m>
                <a:r>
                  <a:rPr lang="en-US" altLang="en-US" sz="1600" b="0" dirty="0" smtClean="0">
                    <a:solidFill>
                      <a:srgbClr val="002060"/>
                    </a:solidFill>
                  </a:rPr>
                  <a:t>)</a:t>
                </a:r>
                <a:endParaRPr lang="en-US" altLang="en-US" sz="1600" b="0" dirty="0">
                  <a:solidFill>
                    <a:srgbClr val="002060"/>
                  </a:solidFill>
                </a:endParaRPr>
              </a:p>
            </p:txBody>
          </p:sp>
        </mc:Choice>
        <mc:Fallback xmlns="">
          <p:sp>
            <p:nvSpPr>
              <p:cNvPr id="3" name="Text Box 5"/>
              <p:cNvSpPr txBox="1">
                <a:spLocks noRot="1" noChangeAspect="1" noMove="1" noResize="1" noEditPoints="1" noAdjustHandles="1" noChangeArrowheads="1" noChangeShapeType="1" noTextEdit="1"/>
              </p:cNvSpPr>
              <p:nvPr/>
            </p:nvSpPr>
            <p:spPr bwMode="auto">
              <a:xfrm>
                <a:off x="228600" y="914400"/>
                <a:ext cx="8766175" cy="4864665"/>
              </a:xfrm>
              <a:prstGeom prst="rect">
                <a:avLst/>
              </a:prstGeom>
              <a:blipFill rotWithShape="1">
                <a:blip r:embed="rId3"/>
                <a:stretch>
                  <a:fillRect l="-765" t="-501" r="-695" b="-6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57593098"/>
              </p:ext>
            </p:extLst>
          </p:nvPr>
        </p:nvGraphicFramePr>
        <p:xfrm>
          <a:off x="2743200" y="4326176"/>
          <a:ext cx="3233738" cy="808038"/>
        </p:xfrm>
        <a:graphic>
          <a:graphicData uri="http://schemas.openxmlformats.org/presentationml/2006/ole">
            <mc:AlternateContent xmlns:mc="http://schemas.openxmlformats.org/markup-compatibility/2006">
              <mc:Choice xmlns:v="urn:schemas-microsoft-com:vml" Requires="v">
                <p:oleObj spid="_x0000_s17511" name="Equation" r:id="rId4" imgW="1625400" imgH="406080" progId="Equation.DSMT4">
                  <p:embed/>
                </p:oleObj>
              </mc:Choice>
              <mc:Fallback>
                <p:oleObj name="Equation" r:id="rId4" imgW="1625400" imgH="406080" progId="Equation.DSMT4">
                  <p:embed/>
                  <p:pic>
                    <p:nvPicPr>
                      <p:cNvPr id="0" name="Object 5"/>
                      <p:cNvPicPr>
                        <a:picLocks noChangeAspect="1" noChangeArrowheads="1"/>
                      </p:cNvPicPr>
                      <p:nvPr/>
                    </p:nvPicPr>
                    <p:blipFill>
                      <a:blip r:embed="rId5"/>
                      <a:srcRect/>
                      <a:stretch>
                        <a:fillRect/>
                      </a:stretch>
                    </p:blipFill>
                    <p:spPr bwMode="auto">
                      <a:xfrm>
                        <a:off x="2743200" y="4326176"/>
                        <a:ext cx="3233738"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65196685"/>
              </p:ext>
            </p:extLst>
          </p:nvPr>
        </p:nvGraphicFramePr>
        <p:xfrm>
          <a:off x="3765550" y="5989638"/>
          <a:ext cx="1339850" cy="454025"/>
        </p:xfrm>
        <a:graphic>
          <a:graphicData uri="http://schemas.openxmlformats.org/presentationml/2006/ole">
            <mc:AlternateContent xmlns:mc="http://schemas.openxmlformats.org/markup-compatibility/2006">
              <mc:Choice xmlns:v="urn:schemas-microsoft-com:vml" Requires="v">
                <p:oleObj spid="_x0000_s17512" name="Equation" r:id="rId6" imgW="672840" imgH="228600" progId="Equation.DSMT4">
                  <p:embed/>
                </p:oleObj>
              </mc:Choice>
              <mc:Fallback>
                <p:oleObj name="Equation" r:id="rId6" imgW="672840" imgH="228600" progId="Equation.DSMT4">
                  <p:embed/>
                  <p:pic>
                    <p:nvPicPr>
                      <p:cNvPr id="0" name="Object 5"/>
                      <p:cNvPicPr>
                        <a:picLocks noChangeAspect="1" noChangeArrowheads="1"/>
                      </p:cNvPicPr>
                      <p:nvPr/>
                    </p:nvPicPr>
                    <p:blipFill>
                      <a:blip r:embed="rId7"/>
                      <a:srcRect/>
                      <a:stretch>
                        <a:fillRect/>
                      </a:stretch>
                    </p:blipFill>
                    <p:spPr bwMode="auto">
                      <a:xfrm>
                        <a:off x="3765550" y="5989638"/>
                        <a:ext cx="133985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68774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mc:AlternateContent xmlns:mc="http://schemas.openxmlformats.org/markup-compatibility/2006" xmlns:a14="http://schemas.microsoft.com/office/drawing/2010/main">
        <mc:Choice Requires="a14">
          <p:sp>
            <p:nvSpPr>
              <p:cNvPr id="3" name="Text Box 5"/>
              <p:cNvSpPr txBox="1">
                <a:spLocks noChangeArrowheads="1"/>
              </p:cNvSpPr>
              <p:nvPr/>
            </p:nvSpPr>
            <p:spPr bwMode="auto">
              <a:xfrm>
                <a:off x="228600" y="914400"/>
                <a:ext cx="8766175" cy="49424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smtClean="0">
                    <a:solidFill>
                      <a:schemeClr val="tx2"/>
                    </a:solidFill>
                  </a:rPr>
                  <a:t>Comparing Experimental Results</a:t>
                </a:r>
                <a:endParaRPr lang="en-US" altLang="en-US" sz="1600" b="0" dirty="0" smtClean="0"/>
              </a:p>
              <a:p>
                <a:pPr lvl="1" eaLnBrk="1" hangingPunct="1"/>
                <a:r>
                  <a:rPr lang="en-US" altLang="en-US" dirty="0" smtClean="0">
                    <a:solidFill>
                      <a:srgbClr val="CC3300"/>
                    </a:solidFill>
                  </a:rPr>
                  <a:t>Comparing Two Sets of Experimental Data:</a:t>
                </a:r>
              </a:p>
              <a:p>
                <a:pPr lvl="1" eaLnBrk="1" hangingPunct="1"/>
                <a:endParaRPr lang="en-US" altLang="en-US" dirty="0">
                  <a:solidFill>
                    <a:srgbClr val="CC3300"/>
                  </a:solidFill>
                </a:endParaRPr>
              </a:p>
              <a:p>
                <a:pPr marL="914400" indent="-452438" eaLnBrk="1" hangingPunct="1">
                  <a:spcAft>
                    <a:spcPts val="600"/>
                  </a:spcAft>
                  <a:buAutoNum type="romanUcPeriod" startAt="2"/>
                </a:pPr>
                <a:r>
                  <a:rPr lang="en-US" altLang="en-US" sz="1600" b="0" dirty="0" smtClean="0"/>
                  <a:t>Paired Student’s </a:t>
                </a:r>
                <a:r>
                  <a:rPr lang="en-US" altLang="en-US" sz="1600" i="1" dirty="0" smtClean="0"/>
                  <a:t>t</a:t>
                </a:r>
                <a:r>
                  <a:rPr lang="en-US" altLang="en-US" sz="1600" b="0" dirty="0" smtClean="0"/>
                  <a:t> test</a:t>
                </a:r>
                <a:endParaRPr lang="en-US" altLang="en-US" sz="1600" b="0" baseline="-25000" dirty="0" smtClean="0"/>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If the differences in the results for methods </a:t>
                </a:r>
                <a:r>
                  <a:rPr lang="en-US" altLang="en-US" sz="1600" i="1" u="sng" dirty="0" smtClean="0"/>
                  <a:t>one</a:t>
                </a:r>
                <a:r>
                  <a:rPr lang="en-US" altLang="en-US" sz="1600" b="0" dirty="0" smtClean="0">
                    <a:solidFill>
                      <a:srgbClr val="002060"/>
                    </a:solidFill>
                  </a:rPr>
                  <a:t> and </a:t>
                </a:r>
                <a:r>
                  <a:rPr lang="en-US" altLang="en-US" sz="1600" i="1" u="sng" dirty="0" smtClean="0"/>
                  <a:t>two</a:t>
                </a:r>
                <a:r>
                  <a:rPr lang="en-US" altLang="en-US" sz="1600" b="0" dirty="0" smtClean="0">
                    <a:solidFill>
                      <a:srgbClr val="002060"/>
                    </a:solidFill>
                  </a:rPr>
                  <a:t> represent only random variations, then the average difference in these results should be similar in size to </a:t>
                </a:r>
                <a14:m>
                  <m:oMath xmlns:m="http://schemas.openxmlformats.org/officeDocument/2006/math">
                    <m:sSub>
                      <m:sSubPr>
                        <m:ctrlPr>
                          <a:rPr lang="en-US" altLang="en-US" sz="1600" i="1" smtClean="0">
                            <a:solidFill>
                              <a:srgbClr val="002060"/>
                            </a:solidFill>
                            <a:latin typeface="Cambria Math"/>
                          </a:rPr>
                        </m:ctrlPr>
                      </m:sSubPr>
                      <m:e>
                        <m:r>
                          <a:rPr lang="en-US" altLang="en-US" sz="1600" i="1">
                            <a:solidFill>
                              <a:srgbClr val="002060"/>
                            </a:solidFill>
                            <a:latin typeface="Cambria Math"/>
                          </a:rPr>
                          <m:t>𝒔</m:t>
                        </m:r>
                      </m:e>
                      <m:sub>
                        <m:acc>
                          <m:accPr>
                            <m:chr m:val="̅"/>
                            <m:ctrlPr>
                              <a:rPr lang="en-US" altLang="en-US" sz="1600" i="1" smtClean="0">
                                <a:solidFill>
                                  <a:srgbClr val="002060"/>
                                </a:solidFill>
                                <a:latin typeface="Cambria Math"/>
                              </a:rPr>
                            </m:ctrlPr>
                          </m:accPr>
                          <m:e>
                            <m:r>
                              <a:rPr lang="en-US" altLang="en-US" sz="1600" i="1">
                                <a:solidFill>
                                  <a:srgbClr val="002060"/>
                                </a:solidFill>
                                <a:latin typeface="Cambria Math"/>
                              </a:rPr>
                              <m:t>𝒅</m:t>
                            </m:r>
                          </m:e>
                        </m:acc>
                      </m:sub>
                    </m:sSub>
                  </m:oMath>
                </a14:m>
                <a:r>
                  <a:rPr lang="en-US" altLang="en-US" sz="1600" b="0" dirty="0" smtClean="0">
                    <a:solidFill>
                      <a:srgbClr val="002060"/>
                    </a:solidFill>
                  </a:rPr>
                  <a:t>.</a:t>
                </a:r>
                <a:endParaRPr lang="en-US" altLang="en-US" sz="1600" i="1" u="sng" dirty="0" smtClean="0"/>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The experimental Student’s </a:t>
                </a:r>
                <a:r>
                  <a:rPr lang="en-US" altLang="en-US" sz="1600" i="1" dirty="0" smtClean="0">
                    <a:solidFill>
                      <a:srgbClr val="002060"/>
                    </a:solidFill>
                  </a:rPr>
                  <a:t>t</a:t>
                </a:r>
                <a:r>
                  <a:rPr lang="en-US" altLang="en-US" sz="1600" b="0" dirty="0" smtClean="0">
                    <a:solidFill>
                      <a:srgbClr val="002060"/>
                    </a:solidFill>
                  </a:rPr>
                  <a:t> value for this analysis is calculated as follows:</a:t>
                </a:r>
                <a:endParaRPr lang="en-US" altLang="en-US" sz="1600" dirty="0">
                  <a:solidFill>
                    <a:srgbClr val="002060"/>
                  </a:solidFill>
                </a:endParaRPr>
              </a:p>
              <a:p>
                <a:pPr marL="919162" lvl="1" indent="0" eaLnBrk="1" hangingPunct="1">
                  <a:spcAft>
                    <a:spcPts val="600"/>
                  </a:spcAft>
                </a:pPr>
                <a:endParaRPr lang="en-US" altLang="en-US" sz="1600" dirty="0" smtClean="0">
                  <a:solidFill>
                    <a:srgbClr val="002060"/>
                  </a:solidFill>
                </a:endParaRPr>
              </a:p>
              <a:p>
                <a:pPr marL="919162" lvl="1" indent="0" eaLnBrk="1" hangingPunct="1">
                  <a:spcAft>
                    <a:spcPts val="600"/>
                  </a:spcAft>
                </a:pPr>
                <a:endParaRPr lang="en-US" altLang="en-US" sz="1600" dirty="0">
                  <a:solidFill>
                    <a:srgbClr val="002060"/>
                  </a:solidFill>
                </a:endParaRPr>
              </a:p>
              <a:p>
                <a:pPr marL="919162" lvl="1" indent="0" eaLnBrk="1" hangingPunct="1">
                  <a:spcAft>
                    <a:spcPts val="600"/>
                  </a:spcAft>
                </a:pPr>
                <a:endParaRPr lang="en-US" altLang="en-US" sz="1600"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Compare the experimental </a:t>
                </a:r>
                <a:r>
                  <a:rPr lang="en-US" altLang="en-US" sz="1600" i="1" dirty="0" smtClean="0">
                    <a:solidFill>
                      <a:srgbClr val="002060"/>
                    </a:solidFill>
                  </a:rPr>
                  <a:t>t</a:t>
                </a:r>
                <a:r>
                  <a:rPr lang="en-US" altLang="en-US" sz="1600" b="0" dirty="0" smtClean="0">
                    <a:solidFill>
                      <a:srgbClr val="002060"/>
                    </a:solidFill>
                  </a:rPr>
                  <a:t> value, to a critical Student’s </a:t>
                </a:r>
                <a:r>
                  <a:rPr lang="en-US" altLang="en-US" sz="1600" i="1" dirty="0" smtClean="0">
                    <a:solidFill>
                      <a:srgbClr val="002060"/>
                    </a:solidFill>
                  </a:rPr>
                  <a:t>t</a:t>
                </a:r>
                <a:r>
                  <a:rPr lang="en-US" altLang="en-US" sz="1600" i="1" baseline="-25000" dirty="0" smtClean="0">
                    <a:solidFill>
                      <a:srgbClr val="002060"/>
                    </a:solidFill>
                  </a:rPr>
                  <a:t>c</a:t>
                </a:r>
                <a:r>
                  <a:rPr lang="en-US" altLang="en-US" sz="1600" b="0" dirty="0" smtClean="0">
                    <a:solidFill>
                      <a:srgbClr val="002060"/>
                    </a:solidFill>
                  </a:rPr>
                  <a:t> value</a:t>
                </a:r>
              </a:p>
              <a:p>
                <a:pPr marL="1600200" lvl="2" indent="-452438" eaLnBrk="1" hangingPunct="1">
                  <a:spcAft>
                    <a:spcPts val="600"/>
                  </a:spcAft>
                  <a:buFont typeface="Arial" panose="020B0604020202020204" pitchFamily="34" charset="0"/>
                  <a:buChar char="−"/>
                </a:pPr>
                <a:r>
                  <a:rPr lang="en-US" altLang="en-US" sz="1400" b="0" dirty="0" smtClean="0"/>
                  <a:t>Required confidence level at </a:t>
                </a:r>
                <a:r>
                  <a:rPr lang="en-US" altLang="en-US" sz="1400" i="1" dirty="0" smtClean="0"/>
                  <a:t>n</a:t>
                </a:r>
                <a:r>
                  <a:rPr lang="en-US" altLang="en-US" sz="1400" b="0" dirty="0" smtClean="0"/>
                  <a:t> - 1 degrees of freedom</a:t>
                </a:r>
              </a:p>
              <a:p>
                <a:pPr marL="1600200" lvl="2" indent="-452438" eaLnBrk="1" hangingPunct="1">
                  <a:spcAft>
                    <a:spcPts val="600"/>
                  </a:spcAft>
                  <a:buFont typeface="Arial" panose="020B0604020202020204" pitchFamily="34" charset="0"/>
                  <a:buChar char="−"/>
                </a:pPr>
                <a:r>
                  <a:rPr lang="en-US" altLang="en-US" sz="1400" b="0" dirty="0" smtClean="0"/>
                  <a:t>N now represents the number of data point </a:t>
                </a:r>
                <a:r>
                  <a:rPr lang="en-US" altLang="en-US" sz="1400" i="1" dirty="0" smtClean="0"/>
                  <a:t>pairs</a:t>
                </a:r>
                <a:r>
                  <a:rPr lang="en-US" altLang="en-US" sz="1400" b="0" dirty="0" smtClean="0"/>
                  <a:t> being compared</a:t>
                </a: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If </a:t>
                </a:r>
                <a:r>
                  <a:rPr lang="en-US" altLang="en-US" sz="1600" i="1" dirty="0" smtClean="0">
                    <a:solidFill>
                      <a:srgbClr val="002060"/>
                    </a:solidFill>
                  </a:rPr>
                  <a:t>t</a:t>
                </a:r>
                <a:r>
                  <a:rPr lang="en-US" altLang="en-US" sz="1600" b="0" dirty="0" smtClean="0">
                    <a:solidFill>
                      <a:srgbClr val="002060"/>
                    </a:solidFill>
                  </a:rPr>
                  <a:t> ≤ </a:t>
                </a:r>
                <a:r>
                  <a:rPr lang="en-US" altLang="en-US" sz="1600" i="1" dirty="0" smtClean="0">
                    <a:solidFill>
                      <a:srgbClr val="002060"/>
                    </a:solidFill>
                  </a:rPr>
                  <a:t>t</a:t>
                </a:r>
                <a:r>
                  <a:rPr lang="en-US" altLang="en-US" sz="1600" i="1" baseline="-25000" dirty="0" smtClean="0">
                    <a:solidFill>
                      <a:srgbClr val="002060"/>
                    </a:solidFill>
                  </a:rPr>
                  <a:t>c</a:t>
                </a:r>
                <a:r>
                  <a:rPr lang="en-US" altLang="en-US" sz="1600" b="0" dirty="0" smtClean="0">
                    <a:solidFill>
                      <a:srgbClr val="002060"/>
                    </a:solidFill>
                  </a:rPr>
                  <a:t>, the two methods produce statistically identical values at the given confidence level</a:t>
                </a:r>
              </a:p>
            </p:txBody>
          </p:sp>
        </mc:Choice>
        <mc:Fallback xmlns="">
          <p:sp>
            <p:nvSpPr>
              <p:cNvPr id="3" name="Text Box 5"/>
              <p:cNvSpPr txBox="1">
                <a:spLocks noRot="1" noChangeAspect="1" noMove="1" noResize="1" noEditPoints="1" noAdjustHandles="1" noChangeArrowheads="1" noChangeShapeType="1" noTextEdit="1"/>
              </p:cNvSpPr>
              <p:nvPr/>
            </p:nvSpPr>
            <p:spPr bwMode="auto">
              <a:xfrm>
                <a:off x="228600" y="914400"/>
                <a:ext cx="8766175" cy="4942443"/>
              </a:xfrm>
              <a:prstGeom prst="rect">
                <a:avLst/>
              </a:prstGeom>
              <a:blipFill rotWithShape="1">
                <a:blip r:embed="rId4"/>
                <a:stretch>
                  <a:fillRect l="-765" t="-493" r="-348" b="-6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601535952"/>
              </p:ext>
            </p:extLst>
          </p:nvPr>
        </p:nvGraphicFramePr>
        <p:xfrm>
          <a:off x="4114800" y="3657600"/>
          <a:ext cx="1112838" cy="479425"/>
        </p:xfrm>
        <a:graphic>
          <a:graphicData uri="http://schemas.openxmlformats.org/presentationml/2006/ole">
            <mc:AlternateContent xmlns:mc="http://schemas.openxmlformats.org/markup-compatibility/2006">
              <mc:Choice xmlns:v="urn:schemas-microsoft-com:vml" Requires="v">
                <p:oleObj spid="_x0000_s18482" name="Equation" r:id="rId5" imgW="558720" imgH="241200" progId="Equation.DSMT4">
                  <p:embed/>
                </p:oleObj>
              </mc:Choice>
              <mc:Fallback>
                <p:oleObj name="Equation" r:id="rId5" imgW="558720" imgH="241200" progId="Equation.DSMT4">
                  <p:embed/>
                  <p:pic>
                    <p:nvPicPr>
                      <p:cNvPr id="0" name="Object 6"/>
                      <p:cNvPicPr>
                        <a:picLocks noChangeAspect="1" noChangeArrowheads="1"/>
                      </p:cNvPicPr>
                      <p:nvPr/>
                    </p:nvPicPr>
                    <p:blipFill>
                      <a:blip r:embed="rId6"/>
                      <a:srcRect/>
                      <a:stretch>
                        <a:fillRect/>
                      </a:stretch>
                    </p:blipFill>
                    <p:spPr bwMode="auto">
                      <a:xfrm>
                        <a:off x="4114800" y="3657600"/>
                        <a:ext cx="11128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89032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736699"/>
            <a:ext cx="876617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3" indent="0" eaLnBrk="1" hangingPunct="1">
              <a:spcBef>
                <a:spcPts val="600"/>
              </a:spcBef>
              <a:spcAft>
                <a:spcPts val="600"/>
              </a:spcAft>
              <a:buClr>
                <a:srgbClr val="CC3300"/>
              </a:buClr>
              <a:buSzPct val="100000"/>
            </a:pPr>
            <a:r>
              <a:rPr lang="en-US" altLang="en-US" sz="1600" b="0" dirty="0" smtClean="0">
                <a:solidFill>
                  <a:srgbClr val="002060"/>
                </a:solidFill>
              </a:rPr>
              <a:t>Example – Paired Student’s t Test</a:t>
            </a:r>
          </a:p>
          <a:p>
            <a:pPr marL="461963" lvl="3" indent="0" algn="just" eaLnBrk="1" hangingPunct="1">
              <a:spcBef>
                <a:spcPts val="600"/>
              </a:spcBef>
              <a:spcAft>
                <a:spcPts val="600"/>
              </a:spcAft>
              <a:buClr>
                <a:srgbClr val="CC3300"/>
              </a:buClr>
              <a:buSzPct val="100000"/>
            </a:pPr>
            <a:r>
              <a:rPr lang="en-US" altLang="en-US" sz="1600" b="0" dirty="0" smtClean="0"/>
              <a:t>Corticosteroids can legitimately be used by athletes for the relief of inflammation and pain. But the injection or inhalation of these compounds is allowed only when needed for a medical condition. A new technique for the measurement of corticosteroids in urine is to be compared with a previous method. Both approaches have similar precision and are used to analyze a series of identical samples. The new method gives mean results of 2.53, 5.19, 3.60, 6.42, and 7.08 </a:t>
            </a:r>
            <a:r>
              <a:rPr lang="en-US" altLang="en-US" sz="1600" b="0" dirty="0" smtClean="0">
                <a:latin typeface="Symbol" panose="05050102010706020507" pitchFamily="18" charset="2"/>
              </a:rPr>
              <a:t>m</a:t>
            </a:r>
            <a:r>
              <a:rPr lang="en-US" altLang="en-US" sz="1600" b="0" dirty="0" smtClean="0"/>
              <a:t>mol/L for five separate samples, while the older method gives means of 2.68, 5.03, 3.79, 6.51 and 7.24 </a:t>
            </a:r>
            <a:r>
              <a:rPr lang="en-US" altLang="en-US" sz="1600" b="0" dirty="0" smtClean="0">
                <a:latin typeface="Symbol" panose="05050102010706020507" pitchFamily="18" charset="2"/>
              </a:rPr>
              <a:t>m</a:t>
            </a:r>
            <a:r>
              <a:rPr lang="en-US" altLang="en-US" sz="1600" b="0" dirty="0" smtClean="0"/>
              <a:t>mol/L for the same </a:t>
            </a:r>
            <a:r>
              <a:rPr lang="en-US" altLang="en-US" sz="1600" b="0" dirty="0" smtClean="0"/>
              <a:t>samples.</a:t>
            </a:r>
            <a:endParaRPr lang="en-US" altLang="en-US" sz="1600" b="0" dirty="0" smtClean="0"/>
          </a:p>
          <a:p>
            <a:pPr marL="461963" lvl="3" indent="0" algn="just" eaLnBrk="1" hangingPunct="1">
              <a:spcBef>
                <a:spcPts val="600"/>
              </a:spcBef>
              <a:spcAft>
                <a:spcPts val="600"/>
              </a:spcAft>
              <a:buClr>
                <a:srgbClr val="CC3300"/>
              </a:buClr>
              <a:buSzPct val="100000"/>
            </a:pPr>
            <a:r>
              <a:rPr lang="en-US" altLang="en-US" sz="1600" b="0" dirty="0" smtClean="0"/>
              <a:t>Are the results from these methods equivalent at the 95% confidence level?</a:t>
            </a:r>
            <a:r>
              <a:rPr lang="en-US" altLang="en-US" sz="1600" dirty="0" smtClean="0"/>
              <a:t> </a:t>
            </a:r>
          </a:p>
        </p:txBody>
      </p:sp>
      <p:sp>
        <p:nvSpPr>
          <p:cNvPr id="7" name="TextBox 6"/>
          <p:cNvSpPr txBox="1"/>
          <p:nvPr/>
        </p:nvSpPr>
        <p:spPr>
          <a:xfrm>
            <a:off x="304800" y="3352800"/>
            <a:ext cx="8686800" cy="369332"/>
          </a:xfrm>
          <a:prstGeom prst="rect">
            <a:avLst/>
          </a:prstGeom>
          <a:noFill/>
        </p:spPr>
        <p:txBody>
          <a:bodyPr wrap="square" rtlCol="0">
            <a:spAutoFit/>
          </a:bodyPr>
          <a:lstStyle/>
          <a:p>
            <a:r>
              <a:rPr lang="en-US" b="1" u="sng" dirty="0" smtClean="0"/>
              <a:t>Solution</a:t>
            </a:r>
            <a:r>
              <a:rPr lang="en-US" dirty="0" smtClean="0"/>
              <a:t>: Use a paired Student’s t test, and first list the results for all samples side-by-side: </a:t>
            </a:r>
          </a:p>
        </p:txBody>
      </p:sp>
      <mc:AlternateContent xmlns:mc="http://schemas.openxmlformats.org/markup-compatibility/2006" xmlns:a14="http://schemas.microsoft.com/office/drawing/2010/main">
        <mc:Choice Requires="a14">
          <p:graphicFrame>
            <p:nvGraphicFramePr>
              <p:cNvPr id="6" name="Group 415"/>
              <p:cNvGraphicFramePr>
                <a:graphicFrameLocks noGrp="1"/>
              </p:cNvGraphicFramePr>
              <p:nvPr>
                <p:extLst>
                  <p:ext uri="{D42A27DB-BD31-4B8C-83A1-F6EECF244321}">
                    <p14:modId xmlns:p14="http://schemas.microsoft.com/office/powerpoint/2010/main" val="1844849652"/>
                  </p:ext>
                </p:extLst>
              </p:nvPr>
            </p:nvGraphicFramePr>
            <p:xfrm>
              <a:off x="1676400" y="3791974"/>
              <a:ext cx="5943600" cy="3044558"/>
            </p:xfrm>
            <a:graphic>
              <a:graphicData uri="http://schemas.openxmlformats.org/drawingml/2006/table">
                <a:tbl>
                  <a:tblPr/>
                  <a:tblGrid>
                    <a:gridCol w="1168876"/>
                    <a:gridCol w="1476219"/>
                    <a:gridCol w="1756943"/>
                    <a:gridCol w="1541562"/>
                  </a:tblGrid>
                  <a:tr h="304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Mean results (</a:t>
                          </a:r>
                          <a:r>
                            <a:rPr kumimoji="0" lang="en-US" sz="1400" b="1" i="0" u="none" strike="noStrike" cap="none" normalizeH="0" baseline="0" dirty="0" smtClean="0">
                              <a:ln>
                                <a:noFill/>
                              </a:ln>
                              <a:solidFill>
                                <a:schemeClr val="tx1"/>
                              </a:solidFill>
                              <a:effectLst/>
                              <a:latin typeface="Symbol" panose="05050102010706020507" pitchFamily="18" charset="2"/>
                            </a:rPr>
                            <a:t>m</a:t>
                          </a:r>
                          <a:r>
                            <a:rPr kumimoji="0" lang="en-US" sz="1400" b="1" i="0" u="none" strike="noStrike" cap="none" normalizeH="0" baseline="0" dirty="0" smtClean="0">
                              <a:ln>
                                <a:noFill/>
                              </a:ln>
                              <a:solidFill>
                                <a:schemeClr val="tx1"/>
                              </a:solidFill>
                              <a:effectLst/>
                              <a:latin typeface="Times New Roman" pitchFamily="18" charset="0"/>
                            </a:rPr>
                            <a:t>mol/L)</a:t>
                          </a:r>
                        </a:p>
                      </a:txBody>
                      <a:tcPr marT="45710" marB="45710"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rPr>
                            <a:t>Difference in Results (</a:t>
                          </a:r>
                          <a:r>
                            <a:rPr kumimoji="0" lang="en-US" sz="1400" b="1" i="0" u="none" strike="noStrike" cap="none" normalizeH="0" baseline="0" dirty="0" smtClean="0">
                              <a:ln>
                                <a:noFill/>
                              </a:ln>
                              <a:solidFill>
                                <a:schemeClr val="tx1"/>
                              </a:solidFill>
                              <a:effectLst/>
                              <a:latin typeface="Symbol" panose="05050102010706020507" pitchFamily="18" charset="2"/>
                            </a:rPr>
                            <a:t>m</a:t>
                          </a:r>
                          <a:r>
                            <a:rPr kumimoji="0" lang="en-US" sz="1400" b="1" i="0" u="none" strike="noStrike" cap="none" normalizeH="0" baseline="0" dirty="0" smtClean="0">
                              <a:ln>
                                <a:noFill/>
                              </a:ln>
                              <a:solidFill>
                                <a:schemeClr val="tx1"/>
                              </a:solidFill>
                              <a:effectLst/>
                              <a:latin typeface="Times New Roman" pitchFamily="18" charset="0"/>
                            </a:rPr>
                            <a:t>mol/L)</a:t>
                          </a:r>
                        </a:p>
                      </a:txBody>
                      <a:tcPr marT="45710" marB="45710" anchor="b"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Sample No.</a:t>
                          </a:r>
                        </a:p>
                      </a:txBody>
                      <a:tcPr marT="45710" marB="4571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Method 1 (x</a:t>
                          </a:r>
                          <a:r>
                            <a:rPr kumimoji="0" lang="en-US" sz="1400" b="1" i="0" u="none" strike="noStrike" cap="none" normalizeH="0" baseline="-25000" dirty="0" smtClean="0">
                              <a:ln>
                                <a:noFill/>
                              </a:ln>
                              <a:solidFill>
                                <a:schemeClr val="tx1"/>
                              </a:solidFill>
                              <a:effectLst/>
                              <a:latin typeface="Times New Roman" pitchFamily="18" charset="0"/>
                            </a:rPr>
                            <a:t>1</a:t>
                          </a:r>
                          <a:r>
                            <a:rPr kumimoji="0" lang="en-US" sz="1400" b="1" i="0" u="none" strike="noStrike" cap="none" normalizeH="0" baseline="0" dirty="0" smtClean="0">
                              <a:ln>
                                <a:noFill/>
                              </a:ln>
                              <a:solidFill>
                                <a:schemeClr val="tx1"/>
                              </a:solidFill>
                              <a:effectLst/>
                              <a:latin typeface="Times New Roman" pitchFamily="18" charset="0"/>
                            </a:rPr>
                            <a:t>)</a:t>
                          </a:r>
                        </a:p>
                      </a:txBody>
                      <a:tcPr marT="45710" marB="4571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Method 2 (x</a:t>
                          </a:r>
                          <a:r>
                            <a:rPr kumimoji="0" lang="en-US" sz="1400" b="1" i="0" u="none" strike="noStrike" cap="none" normalizeH="0" baseline="-25000" dirty="0" smtClean="0">
                              <a:ln>
                                <a:noFill/>
                              </a:ln>
                              <a:solidFill>
                                <a:schemeClr val="tx1"/>
                              </a:solidFill>
                              <a:effectLst/>
                              <a:latin typeface="Times New Roman" pitchFamily="18" charset="0"/>
                            </a:rPr>
                            <a:t>2</a:t>
                          </a:r>
                          <a:r>
                            <a:rPr kumimoji="0" lang="en-US" sz="1400" b="1" i="0" u="none" strike="noStrike" cap="none" normalizeH="0" baseline="0" dirty="0" smtClean="0">
                              <a:ln>
                                <a:noFill/>
                              </a:ln>
                              <a:solidFill>
                                <a:schemeClr val="tx1"/>
                              </a:solidFill>
                              <a:effectLst/>
                              <a:latin typeface="Times New Roman" pitchFamily="18" charset="0"/>
                            </a:rPr>
                            <a:t>)</a:t>
                          </a:r>
                        </a:p>
                      </a:txBody>
                      <a:tcPr marT="45710" marB="4571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chemeClr val="tx1"/>
                              </a:solidFill>
                              <a:effectLst/>
                              <a:latin typeface="Times New Roman" pitchFamily="18" charset="0"/>
                            </a:rPr>
                            <a:t>d</a:t>
                          </a:r>
                          <a:r>
                            <a:rPr kumimoji="0" lang="en-US" sz="1400" b="1" i="1" u="none" strike="noStrike" cap="none" normalizeH="0" baseline="-25000" dirty="0" smtClean="0">
                              <a:ln>
                                <a:noFill/>
                              </a:ln>
                              <a:solidFill>
                                <a:schemeClr val="tx1"/>
                              </a:solidFill>
                              <a:effectLst/>
                              <a:latin typeface="Times New Roman" pitchFamily="18" charset="0"/>
                            </a:rPr>
                            <a:t>i</a:t>
                          </a:r>
                          <a:r>
                            <a:rPr kumimoji="0" lang="en-US" sz="1400" b="1" i="0" u="none" strike="noStrike" cap="none" normalizeH="0" baseline="0" dirty="0" smtClean="0">
                              <a:ln>
                                <a:noFill/>
                              </a:ln>
                              <a:solidFill>
                                <a:schemeClr val="tx1"/>
                              </a:solidFill>
                              <a:effectLst/>
                              <a:latin typeface="Times New Roman" pitchFamily="18" charset="0"/>
                            </a:rPr>
                            <a:t> = x</a:t>
                          </a:r>
                          <a:r>
                            <a:rPr kumimoji="0" lang="en-US" sz="1400" b="1" i="0" u="none" strike="noStrike" cap="none" normalizeH="0" baseline="-25000" dirty="0" smtClean="0">
                              <a:ln>
                                <a:noFill/>
                              </a:ln>
                              <a:solidFill>
                                <a:schemeClr val="tx1"/>
                              </a:solidFill>
                              <a:effectLst/>
                              <a:latin typeface="Times New Roman" pitchFamily="18" charset="0"/>
                            </a:rPr>
                            <a:t>1</a:t>
                          </a:r>
                          <a:r>
                            <a:rPr kumimoji="0" lang="en-US" sz="1400" b="1" i="0" u="none" strike="noStrike" cap="none" normalizeH="0" baseline="0" dirty="0" smtClean="0">
                              <a:ln>
                                <a:noFill/>
                              </a:ln>
                              <a:solidFill>
                                <a:schemeClr val="tx1"/>
                              </a:solidFill>
                              <a:effectLst/>
                              <a:latin typeface="Times New Roman" pitchFamily="18" charset="0"/>
                            </a:rPr>
                            <a:t>-x</a:t>
                          </a:r>
                          <a:r>
                            <a:rPr kumimoji="0" lang="en-US" sz="1400" b="1" i="0" u="none" strike="noStrike" cap="none" normalizeH="0" baseline="-25000" dirty="0" smtClean="0">
                              <a:ln>
                                <a:noFill/>
                              </a:ln>
                              <a:solidFill>
                                <a:schemeClr val="tx1"/>
                              </a:solidFill>
                              <a:effectLst/>
                              <a:latin typeface="Times New Roman" pitchFamily="18" charset="0"/>
                            </a:rPr>
                            <a:t>2</a:t>
                          </a:r>
                        </a:p>
                      </a:txBody>
                      <a:tcPr marT="45710" marB="4571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473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1</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2.53</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2.68</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-0.15</a:t>
                          </a:r>
                        </a:p>
                      </a:txBody>
                      <a:tcPr marT="45710" marB="45710" horzOverflow="overflow">
                        <a:lnL>
                          <a:noFill/>
                        </a:lnL>
                        <a:lnR cap="flat">
                          <a:noFill/>
                        </a:lnR>
                        <a:lnT>
                          <a:noFill/>
                        </a:lnT>
                        <a:lnB>
                          <a:noFill/>
                        </a:lnB>
                        <a:lnTlToBr>
                          <a:noFill/>
                        </a:lnTlToBr>
                        <a:lnBlToTr>
                          <a:noFill/>
                        </a:lnBlToTr>
                        <a:noFill/>
                      </a:tcPr>
                    </a:tc>
                  </a:tr>
                  <a:tr h="3047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5.19</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5.03</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0.16</a:t>
                          </a:r>
                        </a:p>
                      </a:txBody>
                      <a:tcPr marT="45710" marB="45710" horzOverflow="overflow">
                        <a:lnL>
                          <a:noFill/>
                        </a:lnL>
                        <a:lnR cap="flat">
                          <a:noFill/>
                        </a:lnR>
                        <a:lnT>
                          <a:noFill/>
                        </a:lnT>
                        <a:lnB>
                          <a:noFill/>
                        </a:lnB>
                        <a:lnTlToBr>
                          <a:noFill/>
                        </a:lnTlToBr>
                        <a:lnBlToTr>
                          <a:noFill/>
                        </a:lnBlToTr>
                        <a:noFill/>
                      </a:tcPr>
                    </a:tc>
                  </a:tr>
                  <a:tr h="3047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3.60</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3.79</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-0.19</a:t>
                          </a:r>
                        </a:p>
                      </a:txBody>
                      <a:tcPr marT="45710" marB="45710" horzOverflow="overflow">
                        <a:lnL>
                          <a:noFill/>
                        </a:lnL>
                        <a:lnR cap="flat">
                          <a:noFill/>
                        </a:lnR>
                        <a:lnT>
                          <a:noFill/>
                        </a:lnT>
                        <a:lnB>
                          <a:noFill/>
                        </a:lnB>
                        <a:lnTlToBr>
                          <a:noFill/>
                        </a:lnTlToBr>
                        <a:lnBlToTr>
                          <a:noFill/>
                        </a:lnBlToTr>
                        <a:noFill/>
                      </a:tcPr>
                    </a:tc>
                  </a:tr>
                  <a:tr h="3047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4</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6.42</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6.51</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-0.09</a:t>
                          </a:r>
                        </a:p>
                      </a:txBody>
                      <a:tcPr marT="45710" marB="45710" horzOverflow="overflow">
                        <a:lnL>
                          <a:noFill/>
                        </a:lnL>
                        <a:lnR cap="flat">
                          <a:noFill/>
                        </a:lnR>
                        <a:lnT>
                          <a:noFill/>
                        </a:lnT>
                        <a:lnB>
                          <a:noFill/>
                        </a:lnB>
                        <a:lnTlToBr>
                          <a:noFill/>
                        </a:lnTlToBr>
                        <a:lnBlToTr>
                          <a:noFill/>
                        </a:lnBlToTr>
                        <a:noFill/>
                      </a:tcPr>
                    </a:tc>
                  </a:tr>
                  <a:tr h="3047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7.08</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7.24</a:t>
                          </a: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-0.16</a:t>
                          </a:r>
                        </a:p>
                      </a:txBody>
                      <a:tcPr marT="45710" marB="45710" horzOverflow="overflow">
                        <a:lnL>
                          <a:noFill/>
                        </a:lnL>
                        <a:lnR cap="flat">
                          <a:noFill/>
                        </a:lnR>
                        <a:lnT>
                          <a:noFill/>
                        </a:lnT>
                        <a:lnB>
                          <a:noFill/>
                        </a:lnB>
                        <a:lnTlToBr>
                          <a:noFill/>
                        </a:lnTlToBr>
                        <a:lnBlToTr>
                          <a:noFill/>
                        </a:lnBlToTr>
                        <a:noFill/>
                      </a:tcPr>
                    </a:tc>
                  </a:tr>
                  <a:tr h="304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    </a:t>
                          </a:r>
                          <a14:m>
                            <m:oMath xmlns:m="http://schemas.openxmlformats.org/officeDocument/2006/math">
                              <m:acc>
                                <m:accPr>
                                  <m:chr m:val="̅"/>
                                  <m:ctrlPr>
                                    <a:rPr kumimoji="0" lang="en-US" sz="1400" b="1" i="1" u="none" strike="noStrike" cap="none" normalizeH="0" baseline="0" smtClean="0">
                                      <a:ln>
                                        <a:noFill/>
                                      </a:ln>
                                      <a:solidFill>
                                        <a:schemeClr val="tx1"/>
                                      </a:solidFill>
                                      <a:effectLst/>
                                      <a:latin typeface="Cambria Math"/>
                                    </a:rPr>
                                  </m:ctrlPr>
                                </m:accPr>
                                <m:e>
                                  <m:acc>
                                    <m:accPr>
                                      <m:chr m:val="̅"/>
                                      <m:ctrlPr>
                                        <a:rPr kumimoji="0" lang="en-US" sz="1400" b="1" i="1" u="none" strike="noStrike" cap="none" normalizeH="0" baseline="0" smtClean="0">
                                          <a:ln>
                                            <a:noFill/>
                                          </a:ln>
                                          <a:solidFill>
                                            <a:schemeClr val="tx1"/>
                                          </a:solidFill>
                                          <a:effectLst/>
                                          <a:latin typeface="Cambria Math"/>
                                        </a:rPr>
                                      </m:ctrlPr>
                                    </m:accPr>
                                    <m:e>
                                      <m:r>
                                        <a:rPr kumimoji="0" lang="en-US" sz="1400" b="1" i="1" u="none" strike="noStrike" cap="none" normalizeH="0" baseline="0" smtClean="0">
                                          <a:ln>
                                            <a:noFill/>
                                          </a:ln>
                                          <a:solidFill>
                                            <a:schemeClr val="tx1"/>
                                          </a:solidFill>
                                          <a:effectLst/>
                                          <a:latin typeface="Cambria Math"/>
                                        </a:rPr>
                                        <m:t>𝒅</m:t>
                                      </m:r>
                                    </m:e>
                                  </m:acc>
                                  <m:r>
                                    <a:rPr kumimoji="0" lang="en-US" sz="1400" b="1" i="1" u="none" strike="noStrike" cap="none" normalizeH="0" baseline="0" smtClean="0">
                                      <a:ln>
                                        <a:noFill/>
                                      </a:ln>
                                      <a:solidFill>
                                        <a:schemeClr val="tx1"/>
                                      </a:solidFill>
                                      <a:effectLst/>
                                      <a:latin typeface="Cambria Math"/>
                                    </a:rPr>
                                    <m:t>=</m:t>
                                  </m:r>
                                  <m:nary>
                                    <m:naryPr>
                                      <m:chr m:val="∑"/>
                                      <m:subHide m:val="on"/>
                                      <m:supHide m:val="on"/>
                                      <m:ctrlPr>
                                        <a:rPr kumimoji="0" lang="en-US" sz="1400" b="1" i="1" u="none" strike="noStrike" cap="none" normalizeH="0" baseline="0" smtClean="0">
                                          <a:ln>
                                            <a:noFill/>
                                          </a:ln>
                                          <a:solidFill>
                                            <a:schemeClr val="tx1"/>
                                          </a:solidFill>
                                          <a:effectLst/>
                                          <a:latin typeface="Cambria Math"/>
                                        </a:rPr>
                                      </m:ctrlPr>
                                    </m:naryPr>
                                    <m:sub/>
                                    <m:sup/>
                                    <m:e>
                                      <m:r>
                                        <a:rPr kumimoji="0" lang="en-US" sz="1400" b="1" i="1" u="none" strike="noStrike" cap="none" normalizeH="0" baseline="0" smtClean="0">
                                          <a:ln>
                                            <a:noFill/>
                                          </a:ln>
                                          <a:solidFill>
                                            <a:schemeClr val="tx1"/>
                                          </a:solidFill>
                                          <a:effectLst/>
                                          <a:latin typeface="Cambria Math"/>
                                        </a:rPr>
                                        <m:t>(</m:t>
                                      </m:r>
                                      <m:sSub>
                                        <m:sSubPr>
                                          <m:ctrlPr>
                                            <a:rPr kumimoji="0" lang="en-US" sz="1400" b="1" i="1" u="none" strike="noStrike" cap="none" normalizeH="0" baseline="0" smtClean="0">
                                              <a:ln>
                                                <a:noFill/>
                                              </a:ln>
                                              <a:solidFill>
                                                <a:schemeClr val="tx1"/>
                                              </a:solidFill>
                                              <a:effectLst/>
                                              <a:latin typeface="Cambria Math"/>
                                            </a:rPr>
                                          </m:ctrlPr>
                                        </m:sSubPr>
                                        <m:e>
                                          <m:r>
                                            <a:rPr kumimoji="0" lang="en-US" sz="1400" b="1" i="1" u="none" strike="noStrike" cap="none" normalizeH="0" baseline="0" smtClean="0">
                                              <a:ln>
                                                <a:noFill/>
                                              </a:ln>
                                              <a:solidFill>
                                                <a:schemeClr val="tx1"/>
                                              </a:solidFill>
                                              <a:effectLst/>
                                              <a:latin typeface="Cambria Math"/>
                                            </a:rPr>
                                            <m:t>𝒅</m:t>
                                          </m:r>
                                        </m:e>
                                        <m:sub>
                                          <m:r>
                                            <a:rPr kumimoji="0" lang="en-US" sz="1400" b="1" i="1" u="none" strike="noStrike" cap="none" normalizeH="0" baseline="0" smtClean="0">
                                              <a:ln>
                                                <a:noFill/>
                                              </a:ln>
                                              <a:solidFill>
                                                <a:schemeClr val="tx1"/>
                                              </a:solidFill>
                                              <a:effectLst/>
                                              <a:latin typeface="Cambria Math"/>
                                            </a:rPr>
                                            <m:t>𝒊</m:t>
                                          </m:r>
                                        </m:sub>
                                      </m:sSub>
                                      <m:r>
                                        <a:rPr kumimoji="0" lang="en-US" sz="1400" b="1" i="1" u="none" strike="noStrike" cap="none" normalizeH="0" baseline="0" smtClean="0">
                                          <a:ln>
                                            <a:noFill/>
                                          </a:ln>
                                          <a:solidFill>
                                            <a:schemeClr val="tx1"/>
                                          </a:solidFill>
                                          <a:effectLst/>
                                          <a:latin typeface="Cambria Math"/>
                                        </a:rPr>
                                        <m:t>)/</m:t>
                                      </m:r>
                                      <m:r>
                                        <a:rPr kumimoji="0" lang="en-US" sz="1400" b="1" i="1" u="none" strike="noStrike" cap="none" normalizeH="0" baseline="0" smtClean="0">
                                          <a:ln>
                                            <a:noFill/>
                                          </a:ln>
                                          <a:solidFill>
                                            <a:schemeClr val="tx1"/>
                                          </a:solidFill>
                                          <a:effectLst/>
                                          <a:latin typeface="Cambria Math"/>
                                        </a:rPr>
                                        <m:t>𝒏</m:t>
                                      </m:r>
                                    </m:e>
                                  </m:nary>
                                </m:e>
                              </m:acc>
                            </m:oMath>
                          </a14:m>
                          <a:r>
                            <a:rPr kumimoji="0" lang="en-US" sz="14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 = -0.08</a:t>
                          </a:r>
                          <a:r>
                            <a:rPr kumimoji="0" lang="en-US" sz="1400" b="1" i="0" u="sng" strike="noStrike" cap="none" normalizeH="0" baseline="0" dirty="0" smtClean="0">
                              <a:ln>
                                <a:noFill/>
                              </a:ln>
                              <a:solidFill>
                                <a:schemeClr val="tx1"/>
                              </a:solidFill>
                              <a:effectLst/>
                              <a:latin typeface="Times New Roman" pitchFamily="18" charset="0"/>
                            </a:rPr>
                            <a:t>6</a:t>
                          </a: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smtClean="0">
                              <a:ln>
                                <a:noFill/>
                              </a:ln>
                              <a:solidFill>
                                <a:schemeClr val="tx1"/>
                              </a:solidFill>
                              <a:effectLst/>
                              <a:latin typeface="Symbol" panose="05050102010706020507" pitchFamily="18" charset="2"/>
                            </a:rPr>
                            <a:t>m</a:t>
                          </a:r>
                          <a:r>
                            <a:rPr kumimoji="0" lang="en-US" sz="1400" b="1" i="0" u="none" strike="noStrike" cap="none" normalizeH="0" baseline="0" dirty="0" smtClean="0">
                              <a:ln>
                                <a:noFill/>
                              </a:ln>
                              <a:solidFill>
                                <a:schemeClr val="tx1"/>
                              </a:solidFill>
                              <a:effectLst/>
                              <a:latin typeface="Times New Roman" pitchFamily="18" charset="0"/>
                            </a:rPr>
                            <a:t>mol/L</a:t>
                          </a:r>
                          <a:endParaRPr kumimoji="0" lang="en-US" sz="1400" b="1" i="0" u="sng"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mc:Choice>
        <mc:Fallback xmlns="">
          <p:graphicFrame>
            <p:nvGraphicFramePr>
              <p:cNvPr id="6" name="Group 415"/>
              <p:cNvGraphicFramePr>
                <a:graphicFrameLocks noGrp="1"/>
              </p:cNvGraphicFramePr>
              <p:nvPr>
                <p:extLst>
                  <p:ext uri="{D42A27DB-BD31-4B8C-83A1-F6EECF244321}">
                    <p14:modId xmlns:p14="http://schemas.microsoft.com/office/powerpoint/2010/main" val="1844849652"/>
                  </p:ext>
                </p:extLst>
              </p:nvPr>
            </p:nvGraphicFramePr>
            <p:xfrm>
              <a:off x="1676400" y="3791974"/>
              <a:ext cx="5943600" cy="3044558"/>
            </p:xfrm>
            <a:graphic>
              <a:graphicData uri="http://schemas.openxmlformats.org/drawingml/2006/table">
                <a:tbl>
                  <a:tblPr/>
                  <a:tblGrid>
                    <a:gridCol w="1168876"/>
                    <a:gridCol w="1476219"/>
                    <a:gridCol w="1756943"/>
                    <a:gridCol w="1541562"/>
                  </a:tblGrid>
                  <a:tr h="560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Mean results (</a:t>
                          </a:r>
                          <a:r>
                            <a:rPr kumimoji="0" lang="en-US" sz="1400" b="1" i="0" u="none" strike="noStrike" cap="none" normalizeH="0" baseline="0" dirty="0" err="1" smtClean="0">
                              <a:ln>
                                <a:noFill/>
                              </a:ln>
                              <a:solidFill>
                                <a:schemeClr val="tx1"/>
                              </a:solidFill>
                              <a:effectLst/>
                              <a:latin typeface="Symbol" panose="05050102010706020507" pitchFamily="18" charset="2"/>
                            </a:rPr>
                            <a:t>m</a:t>
                          </a:r>
                          <a:r>
                            <a:rPr kumimoji="0" lang="en-US" sz="1400" b="1" i="0" u="none" strike="noStrike" cap="none" normalizeH="0" baseline="0" dirty="0" err="1" smtClean="0">
                              <a:ln>
                                <a:noFill/>
                              </a:ln>
                              <a:solidFill>
                                <a:schemeClr val="tx1"/>
                              </a:solidFill>
                              <a:effectLst/>
                              <a:latin typeface="Times New Roman" pitchFamily="18" charset="0"/>
                            </a:rPr>
                            <a:t>mol</a:t>
                          </a:r>
                          <a:r>
                            <a:rPr kumimoji="0" lang="en-US" sz="1400" b="1" i="0" u="none" strike="noStrike" cap="none" normalizeH="0" baseline="0" dirty="0" smtClean="0">
                              <a:ln>
                                <a:noFill/>
                              </a:ln>
                              <a:solidFill>
                                <a:schemeClr val="tx1"/>
                              </a:solidFill>
                              <a:effectLst/>
                              <a:latin typeface="Times New Roman" pitchFamily="18" charset="0"/>
                            </a:rPr>
                            <a:t>/L</a:t>
                          </a:r>
                          <a:r>
                            <a:rPr kumimoji="0" lang="en-US" sz="1400" b="1" i="0" u="none" strike="noStrike" cap="none" normalizeH="0" baseline="0" dirty="0" smtClean="0">
                              <a:ln>
                                <a:noFill/>
                              </a:ln>
                              <a:solidFill>
                                <a:schemeClr val="tx1"/>
                              </a:solidFill>
                              <a:effectLst/>
                              <a:latin typeface="Times New Roman" pitchFamily="18" charset="0"/>
                            </a:rPr>
                            <a:t>)</a:t>
                          </a:r>
                        </a:p>
                      </a:txBody>
                      <a:tcPr marT="45710" marB="45710"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rPr>
                            <a:t>Difference in Results (</a:t>
                          </a:r>
                          <a:r>
                            <a:rPr kumimoji="0" lang="en-US" sz="1400" b="1" i="0" u="none" strike="noStrike" cap="none" normalizeH="0" baseline="0" dirty="0" err="1" smtClean="0">
                              <a:ln>
                                <a:noFill/>
                              </a:ln>
                              <a:solidFill>
                                <a:schemeClr val="tx1"/>
                              </a:solidFill>
                              <a:effectLst/>
                              <a:latin typeface="Symbol" panose="05050102010706020507" pitchFamily="18" charset="2"/>
                            </a:rPr>
                            <a:t>m</a:t>
                          </a:r>
                          <a:r>
                            <a:rPr kumimoji="0" lang="en-US" sz="1400" b="1" i="0" u="none" strike="noStrike" cap="none" normalizeH="0" baseline="0" dirty="0" err="1" smtClean="0">
                              <a:ln>
                                <a:noFill/>
                              </a:ln>
                              <a:solidFill>
                                <a:schemeClr val="tx1"/>
                              </a:solidFill>
                              <a:effectLst/>
                              <a:latin typeface="Times New Roman" pitchFamily="18" charset="0"/>
                            </a:rPr>
                            <a:t>mol</a:t>
                          </a:r>
                          <a:r>
                            <a:rPr kumimoji="0" lang="en-US" sz="1400" b="1" i="0" u="none" strike="noStrike" cap="none" normalizeH="0" baseline="0" dirty="0" smtClean="0">
                              <a:ln>
                                <a:noFill/>
                              </a:ln>
                              <a:solidFill>
                                <a:schemeClr val="tx1"/>
                              </a:solidFill>
                              <a:effectLst/>
                              <a:latin typeface="Times New Roman" pitchFamily="18" charset="0"/>
                            </a:rPr>
                            <a:t>/L)</a:t>
                          </a:r>
                        </a:p>
                      </a:txBody>
                      <a:tcPr marT="45710" marB="45710" anchor="b"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Sample No.</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Method </a:t>
                          </a:r>
                          <a:r>
                            <a:rPr kumimoji="0" lang="en-US" sz="1400" b="1" i="0" u="none" strike="noStrike" cap="none" normalizeH="0" baseline="0" dirty="0" smtClean="0">
                              <a:ln>
                                <a:noFill/>
                              </a:ln>
                              <a:solidFill>
                                <a:schemeClr val="tx1"/>
                              </a:solidFill>
                              <a:effectLst/>
                              <a:latin typeface="Times New Roman" pitchFamily="18" charset="0"/>
                            </a:rPr>
                            <a:t>1 (x</a:t>
                          </a:r>
                          <a:r>
                            <a:rPr kumimoji="0" lang="en-US" sz="1400" b="1" i="0" u="none" strike="noStrike" cap="none" normalizeH="0" baseline="-25000" dirty="0" smtClean="0">
                              <a:ln>
                                <a:noFill/>
                              </a:ln>
                              <a:solidFill>
                                <a:schemeClr val="tx1"/>
                              </a:solidFill>
                              <a:effectLst/>
                              <a:latin typeface="Times New Roman" pitchFamily="18" charset="0"/>
                            </a:rPr>
                            <a:t>1</a:t>
                          </a:r>
                          <a:r>
                            <a:rPr kumimoji="0" lang="en-US" sz="1400" b="1" i="0" u="none" strike="noStrike" cap="none" normalizeH="0" baseline="0" dirty="0" smtClean="0">
                              <a:ln>
                                <a:noFill/>
                              </a:ln>
                              <a:solidFill>
                                <a:schemeClr val="tx1"/>
                              </a:solidFill>
                              <a:effectLst/>
                              <a:latin typeface="Times New Roman" pitchFamily="18" charset="0"/>
                            </a:rPr>
                            <a:t>)</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Method </a:t>
                          </a:r>
                          <a:r>
                            <a:rPr kumimoji="0" lang="en-US" sz="1400" b="1" i="0" u="none" strike="noStrike" cap="none" normalizeH="0" baseline="0" dirty="0" smtClean="0">
                              <a:ln>
                                <a:noFill/>
                              </a:ln>
                              <a:solidFill>
                                <a:schemeClr val="tx1"/>
                              </a:solidFill>
                              <a:effectLst/>
                              <a:latin typeface="Times New Roman" pitchFamily="18" charset="0"/>
                            </a:rPr>
                            <a:t>2 (x</a:t>
                          </a:r>
                          <a:r>
                            <a:rPr kumimoji="0" lang="en-US" sz="1400" b="1" i="0" u="none" strike="noStrike" cap="none" normalizeH="0" baseline="-25000" dirty="0" smtClean="0">
                              <a:ln>
                                <a:noFill/>
                              </a:ln>
                              <a:solidFill>
                                <a:schemeClr val="tx1"/>
                              </a:solidFill>
                              <a:effectLst/>
                              <a:latin typeface="Times New Roman" pitchFamily="18" charset="0"/>
                            </a:rPr>
                            <a:t>2</a:t>
                          </a:r>
                          <a:r>
                            <a:rPr kumimoji="0" lang="en-US" sz="1400" b="1" i="0" u="none" strike="noStrike" cap="none" normalizeH="0" baseline="0" dirty="0" smtClean="0">
                              <a:ln>
                                <a:noFill/>
                              </a:ln>
                              <a:solidFill>
                                <a:schemeClr val="tx1"/>
                              </a:solidFill>
                              <a:effectLst/>
                              <a:latin typeface="Times New Roman" pitchFamily="18" charset="0"/>
                            </a:rPr>
                            <a:t>)</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dirty="0" smtClean="0">
                              <a:ln>
                                <a:noFill/>
                              </a:ln>
                              <a:solidFill>
                                <a:schemeClr val="tx1"/>
                              </a:solidFill>
                              <a:effectLst/>
                              <a:latin typeface="Times New Roman" pitchFamily="18" charset="0"/>
                            </a:rPr>
                            <a:t>d</a:t>
                          </a:r>
                          <a:r>
                            <a:rPr kumimoji="0" lang="en-US" sz="1400" b="1" i="1" u="none" strike="noStrike" cap="none" normalizeH="0" baseline="-25000" dirty="0" smtClean="0">
                              <a:ln>
                                <a:noFill/>
                              </a:ln>
                              <a:solidFill>
                                <a:schemeClr val="tx1"/>
                              </a:solidFill>
                              <a:effectLst/>
                              <a:latin typeface="Times New Roman" pitchFamily="18" charset="0"/>
                            </a:rPr>
                            <a:t>i</a:t>
                          </a:r>
                          <a:r>
                            <a:rPr kumimoji="0" lang="en-US" sz="1400" b="1" i="0" u="none" strike="noStrike" cap="none" normalizeH="0" baseline="0" dirty="0" smtClean="0">
                              <a:ln>
                                <a:noFill/>
                              </a:ln>
                              <a:solidFill>
                                <a:schemeClr val="tx1"/>
                              </a:solidFill>
                              <a:effectLst/>
                              <a:latin typeface="Times New Roman" pitchFamily="18" charset="0"/>
                            </a:rPr>
                            <a:t> = x</a:t>
                          </a:r>
                          <a:r>
                            <a:rPr kumimoji="0" lang="en-US" sz="1400" b="1" i="0" u="none" strike="noStrike" cap="none" normalizeH="0" baseline="-25000" dirty="0" smtClean="0">
                              <a:ln>
                                <a:noFill/>
                              </a:ln>
                              <a:solidFill>
                                <a:schemeClr val="tx1"/>
                              </a:solidFill>
                              <a:effectLst/>
                              <a:latin typeface="Times New Roman" pitchFamily="18" charset="0"/>
                            </a:rPr>
                            <a:t>1</a:t>
                          </a:r>
                          <a:r>
                            <a:rPr kumimoji="0" lang="en-US" sz="1400" b="1" i="0" u="none" strike="noStrike" cap="none" normalizeH="0" baseline="0" dirty="0" smtClean="0">
                              <a:ln>
                                <a:noFill/>
                              </a:ln>
                              <a:solidFill>
                                <a:schemeClr val="tx1"/>
                              </a:solidFill>
                              <a:effectLst/>
                              <a:latin typeface="Times New Roman" pitchFamily="18" charset="0"/>
                            </a:rPr>
                            <a:t>-x</a:t>
                          </a:r>
                          <a:r>
                            <a:rPr kumimoji="0" lang="en-US" sz="1400" b="1" i="0" u="none" strike="noStrike" cap="none" normalizeH="0" baseline="-25000" dirty="0" smtClean="0">
                              <a:ln>
                                <a:noFill/>
                              </a:ln>
                              <a:solidFill>
                                <a:schemeClr val="tx1"/>
                              </a:solidFill>
                              <a:effectLst/>
                              <a:latin typeface="Times New Roman" pitchFamily="18" charset="0"/>
                            </a:rPr>
                            <a:t>2</a:t>
                          </a:r>
                          <a:endParaRPr kumimoji="0" lang="en-US" sz="1400" b="1" i="0" u="none" strike="noStrike" cap="none" normalizeH="0" baseline="-25000" dirty="0" smtClean="0">
                            <a:ln>
                              <a:noFill/>
                            </a:ln>
                            <a:solidFill>
                              <a:schemeClr val="tx1"/>
                            </a:solidFill>
                            <a:effectLst/>
                            <a:latin typeface="Times New Roman" pitchFamily="18" charset="0"/>
                          </a:endParaRPr>
                        </a:p>
                      </a:txBody>
                      <a:tcPr marT="45710" marB="4571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4780">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1</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2.53</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2.68</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-0.15</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a:noFill/>
                        </a:lnT>
                        <a:lnB>
                          <a:noFill/>
                        </a:lnB>
                        <a:lnTlToBr>
                          <a:noFill/>
                        </a:lnTlToBr>
                        <a:lnBlToTr>
                          <a:noFill/>
                        </a:lnBlToTr>
                        <a:noFill/>
                      </a:tcPr>
                    </a:tc>
                  </a:tr>
                  <a:tr h="3047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5.19</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5.03</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0.16</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a:noFill/>
                        </a:lnT>
                        <a:lnB>
                          <a:noFill/>
                        </a:lnB>
                        <a:lnTlToBr>
                          <a:noFill/>
                        </a:lnTlToBr>
                        <a:lnBlToTr>
                          <a:noFill/>
                        </a:lnBlToTr>
                        <a:noFill/>
                      </a:tcPr>
                    </a:tc>
                  </a:tr>
                  <a:tr h="3047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3.60</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3.79</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-0.19</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a:noFill/>
                        </a:lnT>
                        <a:lnB>
                          <a:noFill/>
                        </a:lnB>
                        <a:lnTlToBr>
                          <a:noFill/>
                        </a:lnTlToBr>
                        <a:lnBlToTr>
                          <a:noFill/>
                        </a:lnBlToTr>
                        <a:noFill/>
                      </a:tcPr>
                    </a:tc>
                  </a:tr>
                  <a:tr h="3047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4</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6.42</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6.51</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-0.09</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a:noFill/>
                        </a:lnT>
                        <a:lnB>
                          <a:noFill/>
                        </a:lnB>
                        <a:lnTlToBr>
                          <a:noFill/>
                        </a:lnTlToBr>
                        <a:lnBlToTr>
                          <a:noFill/>
                        </a:lnBlToTr>
                        <a:noFill/>
                      </a:tcPr>
                    </a:tc>
                  </a:tr>
                  <a:tr h="3047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5</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7.08</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7.24</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-0.16</a:t>
                          </a: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cap="flat">
                          <a:noFill/>
                        </a:lnR>
                        <a:lnT>
                          <a:noFill/>
                        </a:lnT>
                        <a:lnB>
                          <a:noFill/>
                        </a:lnB>
                        <a:lnTlToBr>
                          <a:noFill/>
                        </a:lnTlToBr>
                        <a:lnBlToTr>
                          <a:noFill/>
                        </a:lnBlToTr>
                        <a:noFill/>
                      </a:tcPr>
                    </a:tc>
                  </a:tr>
                  <a:tr h="594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endParaRP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0" marB="4571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10" marB="45710" horzOverflow="overflow">
                        <a:lnL>
                          <a:noFill/>
                        </a:lnL>
                        <a:lnR cap="flat">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2"/>
                          <a:stretch>
                            <a:fillRect l="-286166" t="-414433" b="-42268"/>
                          </a:stretch>
                        </a:blipFill>
                      </a:tcPr>
                    </a:tc>
                  </a:tr>
                </a:tbl>
              </a:graphicData>
            </a:graphic>
          </p:graphicFrame>
        </mc:Fallback>
      </mc:AlternateContent>
    </p:spTree>
    <p:extLst>
      <p:ext uri="{BB962C8B-B14F-4D97-AF65-F5344CB8AC3E}">
        <p14:creationId xmlns:p14="http://schemas.microsoft.com/office/powerpoint/2010/main" val="230654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9" presetClass="emph" presetSubtype="0" grpId="0" nodeType="with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444623" y="970464"/>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228600" lvl="2" indent="0" eaLnBrk="1" hangingPunct="1">
              <a:spcBef>
                <a:spcPts val="600"/>
              </a:spcBef>
              <a:spcAft>
                <a:spcPts val="600"/>
              </a:spcAft>
              <a:buClr>
                <a:srgbClr val="CC3300"/>
              </a:buClr>
              <a:buSzPct val="100000"/>
            </a:pPr>
            <a:r>
              <a:rPr lang="en-US" altLang="en-US" sz="1600" dirty="0" smtClean="0">
                <a:solidFill>
                  <a:srgbClr val="C00000"/>
                </a:solidFill>
              </a:rPr>
              <a:t>The following table shows what fraction of results (as represented by the area under the Normal distribution will occur between the mean and a value x.</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76400"/>
            <a:ext cx="6400800" cy="5048250"/>
          </a:xfrm>
          <a:prstGeom prst="rect">
            <a:avLst/>
          </a:prstGeom>
        </p:spPr>
      </p:pic>
    </p:spTree>
    <p:extLst>
      <p:ext uri="{BB962C8B-B14F-4D97-AF65-F5344CB8AC3E}">
        <p14:creationId xmlns:p14="http://schemas.microsoft.com/office/powerpoint/2010/main" val="1143209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mc:AlternateContent xmlns:mc="http://schemas.openxmlformats.org/markup-compatibility/2006" xmlns:a14="http://schemas.microsoft.com/office/drawing/2010/main">
        <mc:Choice Requires="a14">
          <p:sp>
            <p:nvSpPr>
              <p:cNvPr id="3" name="TextBox 2"/>
              <p:cNvSpPr txBox="1"/>
              <p:nvPr/>
            </p:nvSpPr>
            <p:spPr>
              <a:xfrm>
                <a:off x="152400" y="1066800"/>
                <a:ext cx="8686800" cy="3880934"/>
              </a:xfrm>
              <a:prstGeom prst="rect">
                <a:avLst/>
              </a:prstGeom>
              <a:noFill/>
            </p:spPr>
            <p:txBody>
              <a:bodyPr wrap="square" rtlCol="0">
                <a:spAutoFit/>
              </a:bodyPr>
              <a:lstStyle/>
              <a:p>
                <a:r>
                  <a:rPr lang="en-US" b="1" u="sng" dirty="0" smtClean="0"/>
                  <a:t>Solution</a:t>
                </a:r>
                <a:r>
                  <a:rPr lang="en-US" dirty="0" smtClean="0"/>
                  <a:t>: Calculate the difference between each pair of results, and then the average difference between the two methods: -0.08</a:t>
                </a:r>
                <a:r>
                  <a:rPr lang="en-US" u="sng" dirty="0" smtClean="0"/>
                  <a:t>6</a:t>
                </a:r>
                <a:r>
                  <a:rPr lang="en-US" dirty="0" smtClean="0"/>
                  <a:t> </a:t>
                </a:r>
                <a:r>
                  <a:rPr lang="en-US" dirty="0" smtClean="0">
                    <a:latin typeface="Symbol" panose="05050102010706020507" pitchFamily="18" charset="2"/>
                  </a:rPr>
                  <a:t>m</a:t>
                </a:r>
                <a:r>
                  <a:rPr lang="en-US" dirty="0" smtClean="0"/>
                  <a:t>mol/L </a:t>
                </a:r>
              </a:p>
              <a:p>
                <a:endParaRPr lang="en-US" dirty="0"/>
              </a:p>
              <a:p>
                <a:r>
                  <a:rPr lang="en-US" dirty="0" smtClean="0"/>
                  <a:t>	Calculate </a:t>
                </a:r>
                <a:r>
                  <a:rPr lang="en-US" b="1" i="1" dirty="0" smtClean="0"/>
                  <a:t>s</a:t>
                </a:r>
                <a:r>
                  <a:rPr lang="en-US" b="1" i="1" baseline="-25000" dirty="0" smtClean="0"/>
                  <a:t>d</a:t>
                </a:r>
                <a:r>
                  <a:rPr lang="en-US" b="1" i="1" dirty="0" smtClean="0"/>
                  <a:t>:</a:t>
                </a:r>
              </a:p>
              <a:p>
                <a:endParaRPr lang="en-US" b="1" i="1" baseline="-25000" dirty="0"/>
              </a:p>
              <a:p>
                <a:endParaRPr lang="en-US" b="1" i="1" baseline="-25000" dirty="0" smtClean="0"/>
              </a:p>
              <a:p>
                <a:endParaRPr lang="en-US" b="1" i="1" baseline="-25000" dirty="0"/>
              </a:p>
              <a:p>
                <a:endParaRPr lang="en-US" b="1" i="1" baseline="-25000" dirty="0" smtClean="0"/>
              </a:p>
              <a:p>
                <a:endParaRPr lang="en-US" b="1" i="1" baseline="-25000" dirty="0"/>
              </a:p>
              <a:p>
                <a:endParaRPr lang="en-US" b="1" i="1" baseline="-25000" dirty="0" smtClean="0"/>
              </a:p>
              <a:p>
                <a:endParaRPr lang="en-US" b="1" i="1" baseline="-25000" dirty="0"/>
              </a:p>
              <a:p>
                <a:endParaRPr lang="en-US" b="1" i="1" baseline="-25000" dirty="0" smtClean="0"/>
              </a:p>
              <a:p>
                <a:endParaRPr lang="en-US" b="1" i="1" baseline="-25000" dirty="0"/>
              </a:p>
              <a:p>
                <a:endParaRPr lang="en-US" b="1" i="1" baseline="-25000" dirty="0" smtClean="0"/>
              </a:p>
              <a:p>
                <a:endParaRPr lang="en-US" b="1" i="1" baseline="-25000" dirty="0"/>
              </a:p>
              <a:p>
                <a:r>
                  <a:rPr lang="en-US" b="1" i="1" baseline="-25000" dirty="0" smtClean="0"/>
                  <a:t>	</a:t>
                </a:r>
              </a:p>
              <a:p>
                <a:endParaRPr lang="en-US" b="1" i="1" baseline="-25000" dirty="0" smtClean="0"/>
              </a:p>
              <a:p>
                <a:r>
                  <a:rPr lang="en-US" dirty="0" smtClean="0"/>
                  <a:t>	Calculate </a:t>
                </a:r>
                <a14:m>
                  <m:oMath xmlns:m="http://schemas.openxmlformats.org/officeDocument/2006/math">
                    <m:sSub>
                      <m:sSubPr>
                        <m:ctrlPr>
                          <a:rPr lang="en-US" altLang="en-US" i="1" smtClean="0">
                            <a:solidFill>
                              <a:schemeClr val="tx1"/>
                            </a:solidFill>
                            <a:latin typeface="Cambria Math"/>
                          </a:rPr>
                        </m:ctrlPr>
                      </m:sSubPr>
                      <m:e>
                        <m:r>
                          <a:rPr lang="en-US" altLang="en-US" i="1">
                            <a:solidFill>
                              <a:schemeClr val="tx1"/>
                            </a:solidFill>
                            <a:latin typeface="Cambria Math"/>
                          </a:rPr>
                          <m:t>𝒔</m:t>
                        </m:r>
                      </m:e>
                      <m:sub>
                        <m:acc>
                          <m:accPr>
                            <m:chr m:val="̅"/>
                            <m:ctrlPr>
                              <a:rPr lang="en-US" altLang="en-US" i="1" smtClean="0">
                                <a:solidFill>
                                  <a:schemeClr val="tx1"/>
                                </a:solidFill>
                                <a:latin typeface="Cambria Math"/>
                              </a:rPr>
                            </m:ctrlPr>
                          </m:accPr>
                          <m:e>
                            <m:r>
                              <a:rPr lang="en-US" altLang="en-US" i="1">
                                <a:solidFill>
                                  <a:schemeClr val="tx1"/>
                                </a:solidFill>
                                <a:latin typeface="Cambria Math"/>
                              </a:rPr>
                              <m:t>𝒅</m:t>
                            </m:r>
                          </m:e>
                        </m:acc>
                      </m:sub>
                    </m:sSub>
                  </m:oMath>
                </a14:m>
                <a:r>
                  <a:rPr lang="en-US" dirty="0" smtClean="0"/>
                  <a:t>:</a:t>
                </a:r>
              </a:p>
            </p:txBody>
          </p:sp>
        </mc:Choice>
        <mc:Fallback xmlns="">
          <p:sp>
            <p:nvSpPr>
              <p:cNvPr id="3" name="TextBox 2"/>
              <p:cNvSpPr txBox="1">
                <a:spLocks noRot="1" noChangeAspect="1" noMove="1" noResize="1" noEditPoints="1" noAdjustHandles="1" noChangeArrowheads="1" noChangeShapeType="1" noTextEdit="1"/>
              </p:cNvSpPr>
              <p:nvPr/>
            </p:nvSpPr>
            <p:spPr>
              <a:xfrm>
                <a:off x="152400" y="1066800"/>
                <a:ext cx="8686800" cy="3880934"/>
              </a:xfrm>
              <a:prstGeom prst="rect">
                <a:avLst/>
              </a:prstGeom>
              <a:blipFill rotWithShape="1">
                <a:blip r:embed="rId3"/>
                <a:stretch>
                  <a:fillRect l="-561" t="-785" b="-1570"/>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93712598"/>
              </p:ext>
            </p:extLst>
          </p:nvPr>
        </p:nvGraphicFramePr>
        <p:xfrm>
          <a:off x="210079" y="2438400"/>
          <a:ext cx="8723842" cy="1447800"/>
        </p:xfrm>
        <a:graphic>
          <a:graphicData uri="http://schemas.openxmlformats.org/presentationml/2006/ole">
            <mc:AlternateContent xmlns:mc="http://schemas.openxmlformats.org/markup-compatibility/2006">
              <mc:Choice xmlns:v="urn:schemas-microsoft-com:vml" Requires="v">
                <p:oleObj spid="_x0000_s19550" name="Equation" r:id="rId4" imgW="6578280" imgH="1091880" progId="Equation.DSMT4">
                  <p:embed/>
                </p:oleObj>
              </mc:Choice>
              <mc:Fallback>
                <p:oleObj name="Equation" r:id="rId4" imgW="6578280" imgH="1091880" progId="Equation.DSMT4">
                  <p:embed/>
                  <p:pic>
                    <p:nvPicPr>
                      <p:cNvPr id="0" name="Object 5"/>
                      <p:cNvPicPr>
                        <a:picLocks noChangeAspect="1" noChangeArrowheads="1"/>
                      </p:cNvPicPr>
                      <p:nvPr/>
                    </p:nvPicPr>
                    <p:blipFill>
                      <a:blip r:embed="rId5"/>
                      <a:srcRect/>
                      <a:stretch>
                        <a:fillRect/>
                      </a:stretch>
                    </p:blipFill>
                    <p:spPr bwMode="auto">
                      <a:xfrm>
                        <a:off x="210079" y="2438400"/>
                        <a:ext cx="8723842" cy="1447800"/>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68523052"/>
              </p:ext>
            </p:extLst>
          </p:nvPr>
        </p:nvGraphicFramePr>
        <p:xfrm>
          <a:off x="2232819" y="5257800"/>
          <a:ext cx="4525962" cy="555625"/>
        </p:xfrm>
        <a:graphic>
          <a:graphicData uri="http://schemas.openxmlformats.org/presentationml/2006/ole">
            <mc:AlternateContent xmlns:mc="http://schemas.openxmlformats.org/markup-compatibility/2006">
              <mc:Choice xmlns:v="urn:schemas-microsoft-com:vml" Requires="v">
                <p:oleObj spid="_x0000_s19551" name="Equation" r:id="rId6" imgW="2273040" imgH="279360" progId="Equation.DSMT4">
                  <p:embed/>
                </p:oleObj>
              </mc:Choice>
              <mc:Fallback>
                <p:oleObj name="Equation" r:id="rId6" imgW="2273040" imgH="279360" progId="Equation.DSMT4">
                  <p:embed/>
                  <p:pic>
                    <p:nvPicPr>
                      <p:cNvPr id="0" name="Object 6"/>
                      <p:cNvPicPr>
                        <a:picLocks noChangeAspect="1" noChangeArrowheads="1"/>
                      </p:cNvPicPr>
                      <p:nvPr/>
                    </p:nvPicPr>
                    <p:blipFill>
                      <a:blip r:embed="rId7"/>
                      <a:srcRect/>
                      <a:stretch>
                        <a:fillRect/>
                      </a:stretch>
                    </p:blipFill>
                    <p:spPr bwMode="auto">
                      <a:xfrm>
                        <a:off x="2232819" y="5257800"/>
                        <a:ext cx="4525962"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06942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Box 2"/>
          <p:cNvSpPr txBox="1"/>
          <p:nvPr/>
        </p:nvSpPr>
        <p:spPr>
          <a:xfrm>
            <a:off x="152400" y="1066800"/>
            <a:ext cx="8686800" cy="2492990"/>
          </a:xfrm>
          <a:prstGeom prst="rect">
            <a:avLst/>
          </a:prstGeom>
          <a:noFill/>
        </p:spPr>
        <p:txBody>
          <a:bodyPr wrap="square" rtlCol="0">
            <a:spAutoFit/>
          </a:bodyPr>
          <a:lstStyle/>
          <a:p>
            <a:r>
              <a:rPr lang="en-US" b="1" u="sng" dirty="0" smtClean="0"/>
              <a:t>Solution</a:t>
            </a:r>
            <a:r>
              <a:rPr lang="en-US" dirty="0" smtClean="0"/>
              <a:t>: Calculate the experimental Student’s </a:t>
            </a:r>
            <a:r>
              <a:rPr lang="en-US" b="1" i="1" dirty="0" smtClean="0"/>
              <a:t>t</a:t>
            </a:r>
            <a:r>
              <a:rPr lang="en-US" dirty="0" smtClean="0"/>
              <a:t> value</a:t>
            </a:r>
          </a:p>
          <a:p>
            <a:endParaRPr lang="en-US" dirty="0"/>
          </a:p>
          <a:p>
            <a:r>
              <a:rPr lang="en-US" dirty="0" smtClean="0"/>
              <a:t>	</a:t>
            </a:r>
            <a:endParaRPr lang="en-US" b="1" i="1" baseline="-25000" dirty="0"/>
          </a:p>
          <a:p>
            <a:endParaRPr lang="en-US" b="1" i="1" baseline="-25000" dirty="0" smtClean="0"/>
          </a:p>
          <a:p>
            <a:endParaRPr lang="en-US" b="1" i="1" baseline="-25000" dirty="0"/>
          </a:p>
          <a:p>
            <a:endParaRPr lang="en-US" b="1" i="1" baseline="-25000" dirty="0" smtClean="0"/>
          </a:p>
          <a:p>
            <a:endParaRPr lang="en-US" b="1" i="1" baseline="-25000" dirty="0" smtClean="0"/>
          </a:p>
          <a:p>
            <a:r>
              <a:rPr lang="en-US" dirty="0" smtClean="0"/>
              <a:t>The degrees of freedom in this case is:  </a:t>
            </a:r>
            <a:r>
              <a:rPr lang="en-US" b="1" i="1" dirty="0" smtClean="0"/>
              <a:t>n </a:t>
            </a:r>
            <a:r>
              <a:rPr lang="en-US" dirty="0" smtClean="0"/>
              <a:t>- 1 = 5 - 1= 4 </a:t>
            </a:r>
          </a:p>
          <a:p>
            <a:endParaRPr lang="en-US" dirty="0"/>
          </a:p>
          <a:p>
            <a:r>
              <a:rPr lang="en-US" dirty="0" smtClean="0"/>
              <a:t>At a 95% confidence level, the critical </a:t>
            </a:r>
            <a:r>
              <a:rPr lang="en-US" b="1" i="1" dirty="0" smtClean="0"/>
              <a:t>t</a:t>
            </a:r>
            <a:r>
              <a:rPr lang="en-US" b="1" i="1" baseline="-25000" dirty="0" smtClean="0"/>
              <a:t>c</a:t>
            </a:r>
            <a:r>
              <a:rPr lang="en-US" dirty="0" smtClean="0"/>
              <a:t> value is 2.78</a:t>
            </a:r>
          </a:p>
        </p:txBody>
      </p:sp>
      <p:graphicFrame>
        <p:nvGraphicFramePr>
          <p:cNvPr id="4" name="Object 3"/>
          <p:cNvGraphicFramePr>
            <a:graphicFrameLocks noChangeAspect="1"/>
          </p:cNvGraphicFramePr>
          <p:nvPr>
            <p:extLst>
              <p:ext uri="{D42A27DB-BD31-4B8C-83A1-F6EECF244321}">
                <p14:modId xmlns:p14="http://schemas.microsoft.com/office/powerpoint/2010/main" val="3979844634"/>
              </p:ext>
            </p:extLst>
          </p:nvPr>
        </p:nvGraphicFramePr>
        <p:xfrm>
          <a:off x="2514600" y="1524000"/>
          <a:ext cx="4627562" cy="908050"/>
        </p:xfrm>
        <a:graphic>
          <a:graphicData uri="http://schemas.openxmlformats.org/presentationml/2006/ole">
            <mc:AlternateContent xmlns:mc="http://schemas.openxmlformats.org/markup-compatibility/2006">
              <mc:Choice xmlns:v="urn:schemas-microsoft-com:vml" Requires="v">
                <p:oleObj spid="_x0000_s20527" name="Equation" r:id="rId3" imgW="2323800" imgH="457200" progId="Equation.DSMT4">
                  <p:embed/>
                </p:oleObj>
              </mc:Choice>
              <mc:Fallback>
                <p:oleObj name="Equation" r:id="rId3" imgW="2323800" imgH="457200" progId="Equation.DSMT4">
                  <p:embed/>
                  <p:pic>
                    <p:nvPicPr>
                      <p:cNvPr id="0" name="Object 3"/>
                      <p:cNvPicPr>
                        <a:picLocks noChangeAspect="1" noChangeArrowheads="1"/>
                      </p:cNvPicPr>
                      <p:nvPr/>
                    </p:nvPicPr>
                    <p:blipFill>
                      <a:blip r:embed="rId4"/>
                      <a:srcRect/>
                      <a:stretch>
                        <a:fillRect/>
                      </a:stretch>
                    </p:blipFill>
                    <p:spPr bwMode="auto">
                      <a:xfrm>
                        <a:off x="2514600" y="1524000"/>
                        <a:ext cx="4627562"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207146" y="5363656"/>
            <a:ext cx="8686800" cy="1477328"/>
          </a:xfrm>
          <a:prstGeom prst="rect">
            <a:avLst/>
          </a:prstGeom>
          <a:noFill/>
        </p:spPr>
        <p:txBody>
          <a:bodyPr wrap="square" rtlCol="0">
            <a:spAutoFit/>
          </a:bodyPr>
          <a:lstStyle/>
          <a:p>
            <a:r>
              <a:rPr lang="en-US" dirty="0" smtClean="0"/>
              <a:t>When we compare the experimental </a:t>
            </a:r>
            <a:r>
              <a:rPr lang="en-US" b="1" i="1" dirty="0" smtClean="0"/>
              <a:t>t</a:t>
            </a:r>
            <a:r>
              <a:rPr lang="en-US" dirty="0" smtClean="0"/>
              <a:t> value and the critical </a:t>
            </a:r>
            <a:r>
              <a:rPr lang="en-US" b="1" i="1" dirty="0" smtClean="0"/>
              <a:t>t</a:t>
            </a:r>
            <a:r>
              <a:rPr lang="en-US" b="1" i="1" baseline="-25000" dirty="0" smtClean="0"/>
              <a:t>c</a:t>
            </a:r>
            <a:r>
              <a:rPr lang="en-US" dirty="0" smtClean="0"/>
              <a:t> value: </a:t>
            </a:r>
          </a:p>
          <a:p>
            <a:endParaRPr lang="en-US" dirty="0"/>
          </a:p>
          <a:p>
            <a:r>
              <a:rPr lang="en-US" dirty="0" smtClean="0"/>
              <a:t>			</a:t>
            </a:r>
            <a:r>
              <a:rPr lang="en-US" b="1" i="1" dirty="0" smtClean="0"/>
              <a:t>t</a:t>
            </a:r>
            <a:r>
              <a:rPr lang="en-US" dirty="0" smtClean="0"/>
              <a:t> is less than </a:t>
            </a:r>
            <a:r>
              <a:rPr lang="en-US" b="1" i="1" dirty="0" smtClean="0"/>
              <a:t>t</a:t>
            </a:r>
            <a:r>
              <a:rPr lang="en-US" b="1" i="1" baseline="-25000" dirty="0" smtClean="0"/>
              <a:t>c</a:t>
            </a:r>
            <a:r>
              <a:rPr lang="en-US" dirty="0" smtClean="0"/>
              <a:t> (1.</a:t>
            </a:r>
            <a:r>
              <a:rPr lang="en-US" u="sng" dirty="0" smtClean="0"/>
              <a:t>4</a:t>
            </a:r>
            <a:r>
              <a:rPr lang="en-US" dirty="0" smtClean="0"/>
              <a:t> &lt; 2.78)</a:t>
            </a:r>
          </a:p>
          <a:p>
            <a:endParaRPr lang="en-US" dirty="0"/>
          </a:p>
          <a:p>
            <a:r>
              <a:rPr lang="en-US" dirty="0" smtClean="0"/>
              <a:t>The results from the two methods are </a:t>
            </a:r>
            <a:r>
              <a:rPr lang="en-US" dirty="0" smtClean="0"/>
              <a:t>equivalent </a:t>
            </a:r>
            <a:r>
              <a:rPr lang="en-US" dirty="0" smtClean="0"/>
              <a:t>at the 95% confidence level</a:t>
            </a:r>
          </a:p>
        </p:txBody>
      </p:sp>
      <p:pic>
        <p:nvPicPr>
          <p:cNvPr id="6" name="Picture 6" descr="stud-t"/>
          <p:cNvPicPr>
            <a:picLocks noChangeAspect="1" noChangeArrowheads="1"/>
          </p:cNvPicPr>
          <p:nvPr/>
        </p:nvPicPr>
        <p:blipFill rotWithShape="1">
          <a:blip r:embed="rId5">
            <a:extLst>
              <a:ext uri="{28A0092B-C50C-407E-A947-70E740481C1C}">
                <a14:useLocalDpi xmlns:a14="http://schemas.microsoft.com/office/drawing/2010/main" val="0"/>
              </a:ext>
            </a:extLst>
          </a:blip>
          <a:srcRect b="67573"/>
          <a:stretch/>
        </p:blipFill>
        <p:spPr bwMode="auto">
          <a:xfrm>
            <a:off x="1828800" y="3657600"/>
            <a:ext cx="6456264" cy="148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48200" y="4895036"/>
            <a:ext cx="563864" cy="249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7166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990600"/>
            <a:ext cx="876617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Comparing Experimental Results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Comparing the Variation in Results:</a:t>
            </a:r>
          </a:p>
          <a:p>
            <a:pPr lvl="1" eaLnBrk="1" hangingPunct="1"/>
            <a:endParaRPr lang="en-US" altLang="en-US" dirty="0">
              <a:solidFill>
                <a:srgbClr val="CC3300"/>
              </a:solidFill>
            </a:endParaRPr>
          </a:p>
          <a:p>
            <a:pPr lvl="1" eaLnBrk="1" hangingPunct="1">
              <a:spcAft>
                <a:spcPts val="600"/>
              </a:spcAft>
              <a:buAutoNum type="romanUcPeriod"/>
            </a:pPr>
            <a:r>
              <a:rPr lang="en-US" altLang="en-US" sz="1600" b="0" dirty="0" smtClean="0"/>
              <a:t>Compare the precision of two results or methods</a:t>
            </a: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The methods we have discussed to this point require similar precision</a:t>
            </a:r>
          </a:p>
          <a:p>
            <a:pPr marL="914400" indent="-452438" eaLnBrk="1" hangingPunct="1">
              <a:spcAft>
                <a:spcPts val="600"/>
              </a:spcAft>
              <a:buAutoNum type="romanUcPeriod" startAt="2"/>
            </a:pPr>
            <a:r>
              <a:rPr lang="en-US" altLang="en-US" sz="1600" b="0" dirty="0" smtClean="0"/>
              <a:t>F test</a:t>
            </a: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The </a:t>
            </a:r>
            <a:r>
              <a:rPr lang="en-US" altLang="en-US" sz="1600" i="1" dirty="0" smtClean="0">
                <a:solidFill>
                  <a:srgbClr val="002060"/>
                </a:solidFill>
              </a:rPr>
              <a:t>model</a:t>
            </a:r>
            <a:r>
              <a:rPr lang="en-US" altLang="en-US" sz="1600" b="0" dirty="0" smtClean="0">
                <a:solidFill>
                  <a:srgbClr val="002060"/>
                </a:solidFill>
              </a:rPr>
              <a:t> is the method or result with the smallest standard deviation (</a:t>
            </a:r>
            <a:r>
              <a:rPr lang="en-US" altLang="en-US" sz="1600" i="1" dirty="0" smtClean="0">
                <a:solidFill>
                  <a:srgbClr val="002060"/>
                </a:solidFill>
              </a:rPr>
              <a:t>s</a:t>
            </a:r>
            <a:r>
              <a:rPr lang="en-US" altLang="en-US" sz="1600" i="1" baseline="-25000" dirty="0" smtClean="0">
                <a:solidFill>
                  <a:srgbClr val="002060"/>
                </a:solidFill>
              </a:rPr>
              <a:t>1</a:t>
            </a:r>
            <a:r>
              <a:rPr lang="en-US" altLang="en-US" sz="1600" b="0" dirty="0" smtClean="0">
                <a:solidFill>
                  <a:srgbClr val="002060"/>
                </a:solidFill>
              </a:rPr>
              <a:t>)</a:t>
            </a:r>
            <a:endParaRPr lang="en-US" altLang="en-US" sz="1600" i="1"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The </a:t>
            </a:r>
            <a:r>
              <a:rPr lang="en-US" altLang="en-US" sz="1600" i="1" dirty="0" smtClean="0">
                <a:solidFill>
                  <a:srgbClr val="002060"/>
                </a:solidFill>
              </a:rPr>
              <a:t>hypothesis</a:t>
            </a:r>
            <a:r>
              <a:rPr lang="en-US" altLang="en-US" sz="1600" b="0" dirty="0" smtClean="0">
                <a:solidFill>
                  <a:srgbClr val="002060"/>
                </a:solidFill>
              </a:rPr>
              <a:t> is that the standard deviation from the second method or result (</a:t>
            </a:r>
            <a:r>
              <a:rPr lang="en-US" altLang="en-US" sz="1600" i="1" dirty="0" smtClean="0">
                <a:solidFill>
                  <a:srgbClr val="002060"/>
                </a:solidFill>
              </a:rPr>
              <a:t>s</a:t>
            </a:r>
            <a:r>
              <a:rPr lang="en-US" altLang="en-US" sz="1600" i="1" baseline="-25000" dirty="0" smtClean="0">
                <a:solidFill>
                  <a:srgbClr val="002060"/>
                </a:solidFill>
              </a:rPr>
              <a:t>2</a:t>
            </a:r>
            <a:r>
              <a:rPr lang="en-US" altLang="en-US" sz="1600" b="0" dirty="0" smtClean="0">
                <a:solidFill>
                  <a:srgbClr val="002060"/>
                </a:solidFill>
              </a:rPr>
              <a:t>) is the same as the model’s standard deviation (</a:t>
            </a:r>
            <a:r>
              <a:rPr lang="en-US" altLang="en-US" sz="1600" i="1" dirty="0" smtClean="0">
                <a:solidFill>
                  <a:srgbClr val="002060"/>
                </a:solidFill>
              </a:rPr>
              <a:t>s</a:t>
            </a:r>
            <a:r>
              <a:rPr lang="en-US" altLang="en-US" sz="1600" i="1" baseline="-25000" dirty="0" smtClean="0">
                <a:solidFill>
                  <a:srgbClr val="002060"/>
                </a:solidFill>
              </a:rPr>
              <a:t>1</a:t>
            </a:r>
            <a:r>
              <a:rPr lang="en-US" altLang="en-US" sz="1600" b="0" dirty="0" smtClean="0">
                <a:solidFill>
                  <a:srgbClr val="002060"/>
                </a:solidFill>
              </a:rPr>
              <a:t>)</a:t>
            </a:r>
            <a:endParaRPr lang="en-US" altLang="en-US" sz="1600" i="1"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The test statistic is the ratio of the squared standard deviations: </a:t>
            </a:r>
            <a:endParaRPr lang="en-US" altLang="en-US" sz="1600" i="1" dirty="0" smtClean="0">
              <a:solidFill>
                <a:srgbClr val="002060"/>
              </a:solidFill>
            </a:endParaRPr>
          </a:p>
          <a:p>
            <a:pPr marL="1371600" lvl="1" indent="-452438" eaLnBrk="1" hangingPunct="1">
              <a:spcAft>
                <a:spcPts val="600"/>
              </a:spcAft>
              <a:buFont typeface="Arial" panose="020B0604020202020204" pitchFamily="34" charset="0"/>
              <a:buChar char="•"/>
            </a:pPr>
            <a:endParaRPr lang="en-US" altLang="en-US" sz="1600" b="0" dirty="0">
              <a:solidFill>
                <a:srgbClr val="002060"/>
              </a:solidFill>
            </a:endParaRPr>
          </a:p>
          <a:p>
            <a:pPr marL="1371600" lvl="1" indent="-452438" eaLnBrk="1" hangingPunct="1">
              <a:spcAft>
                <a:spcPts val="600"/>
              </a:spcAft>
              <a:buFont typeface="Arial" panose="020B0604020202020204" pitchFamily="34" charset="0"/>
              <a:buChar char="•"/>
            </a:pPr>
            <a:endParaRPr lang="en-US" altLang="en-US" sz="1600" b="0" dirty="0" smtClean="0">
              <a:solidFill>
                <a:srgbClr val="002060"/>
              </a:solidFill>
            </a:endParaRPr>
          </a:p>
          <a:p>
            <a:pPr marL="1371600" lvl="1" indent="-452438" eaLnBrk="1" hangingPunct="1">
              <a:spcAft>
                <a:spcPts val="600"/>
              </a:spcAft>
              <a:buFont typeface="Arial" panose="020B0604020202020204" pitchFamily="34" charset="0"/>
              <a:buChar char="•"/>
            </a:pPr>
            <a:endParaRPr lang="en-US" altLang="en-US" sz="1600" b="0"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Since </a:t>
            </a:r>
            <a:r>
              <a:rPr lang="en-US" altLang="en-US" sz="1600" b="0" i="1" dirty="0" smtClean="0">
                <a:solidFill>
                  <a:srgbClr val="002060"/>
                </a:solidFill>
              </a:rPr>
              <a:t>s</a:t>
            </a:r>
            <a:r>
              <a:rPr lang="en-US" altLang="en-US" sz="1600" b="0" i="1" baseline="-25000" dirty="0" smtClean="0">
                <a:solidFill>
                  <a:srgbClr val="002060"/>
                </a:solidFill>
              </a:rPr>
              <a:t>1</a:t>
            </a:r>
            <a:r>
              <a:rPr lang="en-US" altLang="en-US" sz="1600" b="0" dirty="0" smtClean="0">
                <a:solidFill>
                  <a:srgbClr val="002060"/>
                </a:solidFill>
              </a:rPr>
              <a:t> &lt; </a:t>
            </a:r>
            <a:r>
              <a:rPr lang="en-US" altLang="en-US" sz="1600" b="0" i="1" dirty="0" smtClean="0">
                <a:solidFill>
                  <a:srgbClr val="002060"/>
                </a:solidFill>
              </a:rPr>
              <a:t>s</a:t>
            </a:r>
            <a:r>
              <a:rPr lang="en-US" altLang="en-US" sz="1600" b="0" i="1" baseline="-25000" dirty="0" smtClean="0">
                <a:solidFill>
                  <a:srgbClr val="002060"/>
                </a:solidFill>
              </a:rPr>
              <a:t>2</a:t>
            </a:r>
            <a:r>
              <a:rPr lang="en-US" altLang="en-US" sz="1600" b="0" dirty="0" smtClean="0">
                <a:solidFill>
                  <a:srgbClr val="002060"/>
                </a:solidFill>
              </a:rPr>
              <a:t>, </a:t>
            </a:r>
            <a:r>
              <a:rPr lang="en-US" altLang="en-US" sz="1600" i="1" dirty="0" smtClean="0"/>
              <a:t>F</a:t>
            </a:r>
            <a:r>
              <a:rPr lang="en-US" altLang="en-US" sz="1600" dirty="0" smtClean="0"/>
              <a:t> should always be greater than or equal to one</a:t>
            </a:r>
          </a:p>
          <a:p>
            <a:pPr marL="1371600" lvl="1" indent="-452438" eaLnBrk="1" hangingPunct="1">
              <a:spcAft>
                <a:spcPts val="600"/>
              </a:spcAft>
              <a:buFont typeface="Arial" panose="020B0604020202020204" pitchFamily="34" charset="0"/>
              <a:buChar char="•"/>
            </a:pPr>
            <a:r>
              <a:rPr lang="en-US" altLang="en-US" sz="1600" dirty="0" smtClean="0">
                <a:solidFill>
                  <a:srgbClr val="C00000"/>
                </a:solidFill>
              </a:rPr>
              <a:t>As </a:t>
            </a:r>
            <a:r>
              <a:rPr lang="en-US" altLang="en-US" sz="1600" i="1" dirty="0" smtClean="0">
                <a:solidFill>
                  <a:srgbClr val="C00000"/>
                </a:solidFill>
              </a:rPr>
              <a:t>F</a:t>
            </a:r>
            <a:r>
              <a:rPr lang="en-US" altLang="en-US" sz="1600" dirty="0" smtClean="0">
                <a:solidFill>
                  <a:srgbClr val="C00000"/>
                </a:solidFill>
              </a:rPr>
              <a:t> becomes larger, there is a greater likelihood that </a:t>
            </a:r>
            <a:r>
              <a:rPr lang="en-US" altLang="en-US" sz="1600" i="1" dirty="0" smtClean="0">
                <a:solidFill>
                  <a:srgbClr val="C00000"/>
                </a:solidFill>
              </a:rPr>
              <a:t>s</a:t>
            </a:r>
            <a:r>
              <a:rPr lang="en-US" altLang="en-US" sz="1600" i="1" baseline="-25000" dirty="0" smtClean="0">
                <a:solidFill>
                  <a:srgbClr val="C00000"/>
                </a:solidFill>
              </a:rPr>
              <a:t>1</a:t>
            </a:r>
            <a:r>
              <a:rPr lang="en-US" altLang="en-US" sz="1600" dirty="0" smtClean="0">
                <a:solidFill>
                  <a:srgbClr val="C00000"/>
                </a:solidFill>
              </a:rPr>
              <a:t> and </a:t>
            </a:r>
            <a:r>
              <a:rPr lang="en-US" altLang="en-US" sz="1600" i="1" dirty="0" smtClean="0">
                <a:solidFill>
                  <a:srgbClr val="C00000"/>
                </a:solidFill>
              </a:rPr>
              <a:t>s</a:t>
            </a:r>
            <a:r>
              <a:rPr lang="en-US" altLang="en-US" sz="1600" i="1" baseline="-25000" dirty="0" smtClean="0">
                <a:solidFill>
                  <a:srgbClr val="C00000"/>
                </a:solidFill>
              </a:rPr>
              <a:t>2</a:t>
            </a:r>
            <a:r>
              <a:rPr lang="en-US" altLang="en-US" sz="1600" dirty="0" smtClean="0">
                <a:solidFill>
                  <a:srgbClr val="C00000"/>
                </a:solidFill>
              </a:rPr>
              <a:t> represent different numbers</a:t>
            </a:r>
          </a:p>
        </p:txBody>
      </p:sp>
      <p:sp>
        <p:nvSpPr>
          <p:cNvPr id="3"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738186472"/>
              </p:ext>
            </p:extLst>
          </p:nvPr>
        </p:nvGraphicFramePr>
        <p:xfrm>
          <a:off x="3276600" y="4648200"/>
          <a:ext cx="3073400" cy="454025"/>
        </p:xfrm>
        <a:graphic>
          <a:graphicData uri="http://schemas.openxmlformats.org/presentationml/2006/ole">
            <mc:AlternateContent xmlns:mc="http://schemas.openxmlformats.org/markup-compatibility/2006">
              <mc:Choice xmlns:v="urn:schemas-microsoft-com:vml" Requires="v">
                <p:oleObj spid="_x0000_s21548" name="Equation" r:id="rId3" imgW="1549080" imgH="228600" progId="Equation.DSMT4">
                  <p:embed/>
                </p:oleObj>
              </mc:Choice>
              <mc:Fallback>
                <p:oleObj name="Equation" r:id="rId3" imgW="1549080" imgH="228600" progId="Equation.DSMT4">
                  <p:embed/>
                  <p:pic>
                    <p:nvPicPr>
                      <p:cNvPr id="0" name=""/>
                      <p:cNvPicPr>
                        <a:picLocks noChangeAspect="1" noChangeArrowheads="1"/>
                      </p:cNvPicPr>
                      <p:nvPr/>
                    </p:nvPicPr>
                    <p:blipFill>
                      <a:blip r:embed="rId4"/>
                      <a:srcRect/>
                      <a:stretch>
                        <a:fillRect/>
                      </a:stretch>
                    </p:blipFill>
                    <p:spPr bwMode="auto">
                      <a:xfrm>
                        <a:off x="3276600" y="4648200"/>
                        <a:ext cx="30734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83599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Comparing Experimental Results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Comparing the Variation in Results:</a:t>
            </a:r>
          </a:p>
          <a:p>
            <a:pPr lvl="1" eaLnBrk="1" hangingPunct="1"/>
            <a:endParaRPr lang="en-US" altLang="en-US" dirty="0">
              <a:solidFill>
                <a:srgbClr val="CC3300"/>
              </a:solidFill>
            </a:endParaRPr>
          </a:p>
          <a:p>
            <a:pPr marL="914400" indent="-452438" eaLnBrk="1" hangingPunct="1">
              <a:spcBef>
                <a:spcPts val="600"/>
              </a:spcBef>
              <a:spcAft>
                <a:spcPts val="600"/>
              </a:spcAft>
              <a:buAutoNum type="romanUcPeriod" startAt="2"/>
            </a:pPr>
            <a:r>
              <a:rPr lang="en-US" altLang="en-US" sz="1600" b="0" dirty="0" smtClean="0"/>
              <a:t>F test</a:t>
            </a:r>
          </a:p>
          <a:p>
            <a:pPr marL="1371600" lvl="1" indent="-452438" eaLnBrk="1" hangingPunct="1">
              <a:spcBef>
                <a:spcPts val="600"/>
              </a:spcBef>
              <a:spcAft>
                <a:spcPts val="600"/>
              </a:spcAft>
              <a:buFont typeface="Arial" panose="020B0604020202020204" pitchFamily="34" charset="0"/>
              <a:buChar char="•"/>
            </a:pPr>
            <a:r>
              <a:rPr lang="en-US" altLang="en-US" sz="1600" b="0" dirty="0" smtClean="0">
                <a:solidFill>
                  <a:srgbClr val="002060"/>
                </a:solidFill>
              </a:rPr>
              <a:t>After </a:t>
            </a:r>
            <a:r>
              <a:rPr lang="en-US" altLang="en-US" sz="1600" i="1" dirty="0" smtClean="0"/>
              <a:t>F</a:t>
            </a:r>
            <a:r>
              <a:rPr lang="en-US" altLang="en-US" sz="1600" b="0" dirty="0" smtClean="0">
                <a:solidFill>
                  <a:srgbClr val="002060"/>
                </a:solidFill>
              </a:rPr>
              <a:t> is calculated for the data set, it needs to be compared to an appropriate critical value - </a:t>
            </a:r>
            <a:r>
              <a:rPr lang="en-US" altLang="en-US" sz="1600" i="1" dirty="0" smtClean="0"/>
              <a:t>F</a:t>
            </a:r>
            <a:r>
              <a:rPr lang="en-US" altLang="en-US" sz="1600" i="1" baseline="-25000" dirty="0" smtClean="0"/>
              <a:t>c</a:t>
            </a:r>
          </a:p>
          <a:p>
            <a:pPr marL="1371600" lvl="1" indent="-452438" eaLnBrk="1" hangingPunct="1">
              <a:spcBef>
                <a:spcPts val="600"/>
              </a:spcBef>
              <a:spcAft>
                <a:spcPts val="600"/>
              </a:spcAft>
              <a:buFont typeface="Arial" panose="020B0604020202020204" pitchFamily="34" charset="0"/>
              <a:buChar char="•"/>
            </a:pPr>
            <a:r>
              <a:rPr lang="en-US" altLang="en-US" sz="1600" b="0" dirty="0" smtClean="0">
                <a:solidFill>
                  <a:srgbClr val="002060"/>
                </a:solidFill>
              </a:rPr>
              <a:t>The </a:t>
            </a:r>
            <a:r>
              <a:rPr lang="en-US" altLang="en-US" sz="1600" i="1" dirty="0" smtClean="0"/>
              <a:t>F</a:t>
            </a:r>
            <a:r>
              <a:rPr lang="en-US" altLang="en-US" sz="1600" i="1" baseline="-25000" dirty="0" smtClean="0"/>
              <a:t>c</a:t>
            </a:r>
            <a:r>
              <a:rPr lang="en-US" altLang="en-US" sz="1600" b="0" dirty="0" smtClean="0">
                <a:solidFill>
                  <a:srgbClr val="002060"/>
                </a:solidFill>
              </a:rPr>
              <a:t> value is determined by the desired confidence level</a:t>
            </a:r>
            <a:endParaRPr lang="en-US" altLang="en-US" sz="1600" i="1" dirty="0" smtClean="0">
              <a:solidFill>
                <a:srgbClr val="002060"/>
              </a:solidFill>
            </a:endParaRPr>
          </a:p>
          <a:p>
            <a:pPr marL="1371600" lvl="1" indent="-452438" eaLnBrk="1" hangingPunct="1">
              <a:spcBef>
                <a:spcPts val="600"/>
              </a:spcBef>
              <a:spcAft>
                <a:spcPts val="600"/>
              </a:spcAft>
              <a:buFont typeface="Arial" panose="020B0604020202020204" pitchFamily="34" charset="0"/>
              <a:buChar char="•"/>
            </a:pPr>
            <a:r>
              <a:rPr lang="en-US" altLang="en-US" sz="1600" b="0" dirty="0" smtClean="0">
                <a:solidFill>
                  <a:srgbClr val="002060"/>
                </a:solidFill>
              </a:rPr>
              <a:t>The </a:t>
            </a:r>
            <a:r>
              <a:rPr lang="en-US" altLang="en-US" sz="1600" i="1" dirty="0" smtClean="0"/>
              <a:t>F</a:t>
            </a:r>
            <a:r>
              <a:rPr lang="en-US" altLang="en-US" sz="1600" i="1" baseline="-25000" dirty="0" smtClean="0"/>
              <a:t>c</a:t>
            </a:r>
            <a:r>
              <a:rPr lang="en-US" altLang="en-US" sz="1600" b="0" dirty="0" smtClean="0">
                <a:solidFill>
                  <a:srgbClr val="002060"/>
                </a:solidFill>
              </a:rPr>
              <a:t> value is determined by the degrees of freedom:</a:t>
            </a:r>
          </a:p>
          <a:p>
            <a:pPr marL="2119312" lvl="3" indent="-285750" eaLnBrk="1" hangingPunct="1">
              <a:spcBef>
                <a:spcPts val="600"/>
              </a:spcBef>
              <a:spcAft>
                <a:spcPts val="600"/>
              </a:spcAft>
              <a:buFont typeface="Arial" panose="020B0604020202020204" pitchFamily="34" charset="0"/>
              <a:buChar char="−"/>
            </a:pPr>
            <a:r>
              <a:rPr lang="en-US" altLang="en-US" sz="1600" b="0" i="1" dirty="0">
                <a:solidFill>
                  <a:srgbClr val="002060"/>
                </a:solidFill>
              </a:rPr>
              <a:t> </a:t>
            </a:r>
            <a:r>
              <a:rPr lang="en-US" altLang="en-US" sz="1600" i="1" dirty="0" smtClean="0"/>
              <a:t>v</a:t>
            </a:r>
            <a:r>
              <a:rPr lang="en-US" altLang="en-US" sz="1600" i="1" baseline="-25000" dirty="0" smtClean="0"/>
              <a:t>1</a:t>
            </a:r>
            <a:r>
              <a:rPr lang="en-US" altLang="en-US" sz="1600" i="1" dirty="0" smtClean="0"/>
              <a:t> = n</a:t>
            </a:r>
            <a:r>
              <a:rPr lang="en-US" altLang="en-US" sz="1600" i="1" baseline="-25000" dirty="0" smtClean="0"/>
              <a:t>1</a:t>
            </a:r>
            <a:r>
              <a:rPr lang="en-US" altLang="en-US" sz="1600" i="1" dirty="0" smtClean="0"/>
              <a:t> -1   and   v</a:t>
            </a:r>
            <a:r>
              <a:rPr lang="en-US" altLang="en-US" sz="1600" i="1" baseline="-25000" dirty="0" smtClean="0"/>
              <a:t>2</a:t>
            </a:r>
            <a:r>
              <a:rPr lang="en-US" altLang="en-US" sz="1600" i="1" dirty="0" smtClean="0"/>
              <a:t> = n</a:t>
            </a:r>
            <a:r>
              <a:rPr lang="en-US" altLang="en-US" sz="1600" i="1" baseline="-25000" dirty="0" smtClean="0"/>
              <a:t>2</a:t>
            </a:r>
            <a:r>
              <a:rPr lang="en-US" altLang="en-US" sz="1600" i="1" dirty="0" smtClean="0"/>
              <a:t> -1</a:t>
            </a:r>
            <a:endParaRPr lang="en-US" altLang="en-US" sz="1600" i="1" dirty="0"/>
          </a:p>
          <a:p>
            <a:pPr marL="919162" lvl="1" indent="0" eaLnBrk="1" hangingPunct="1">
              <a:spcBef>
                <a:spcPts val="600"/>
              </a:spcBef>
              <a:spcAft>
                <a:spcPts val="600"/>
              </a:spcAft>
            </a:pPr>
            <a:r>
              <a:rPr lang="en-US" altLang="en-US" sz="1600" b="0" i="1" dirty="0" smtClean="0">
                <a:solidFill>
                  <a:srgbClr val="002060"/>
                </a:solidFill>
              </a:rPr>
              <a:t>	</a:t>
            </a:r>
            <a:r>
              <a:rPr lang="en-US" altLang="en-US" sz="1600" b="0" dirty="0" smtClean="0"/>
              <a:t>where </a:t>
            </a:r>
            <a:r>
              <a:rPr lang="en-US" altLang="en-US" sz="1600" i="1" dirty="0" smtClean="0"/>
              <a:t>n</a:t>
            </a:r>
            <a:r>
              <a:rPr lang="en-US" altLang="en-US" sz="1600" i="1" baseline="-25000" dirty="0" smtClean="0"/>
              <a:t>1</a:t>
            </a:r>
            <a:r>
              <a:rPr lang="en-US" altLang="en-US" sz="1600" b="0" dirty="0" smtClean="0"/>
              <a:t> and </a:t>
            </a:r>
            <a:r>
              <a:rPr lang="en-US" altLang="en-US" sz="1600" i="1" dirty="0" smtClean="0"/>
              <a:t>n</a:t>
            </a:r>
            <a:r>
              <a:rPr lang="en-US" altLang="en-US" sz="1600" i="1" baseline="-25000" dirty="0" smtClean="0"/>
              <a:t>1</a:t>
            </a:r>
            <a:r>
              <a:rPr lang="en-US" altLang="en-US" sz="1600" b="0" dirty="0" smtClean="0"/>
              <a:t> are the number of points for data sets one and two</a:t>
            </a:r>
            <a:endParaRPr lang="en-US" altLang="en-US" sz="1600" b="0" dirty="0" smtClean="0">
              <a:solidFill>
                <a:srgbClr val="002060"/>
              </a:solidFill>
            </a:endParaRPr>
          </a:p>
          <a:p>
            <a:pPr marL="1371600" lvl="1" indent="-452438" eaLnBrk="1" hangingPunct="1">
              <a:spcBef>
                <a:spcPts val="600"/>
              </a:spcBef>
              <a:spcAft>
                <a:spcPts val="600"/>
              </a:spcAft>
              <a:buFont typeface="Arial" panose="020B0604020202020204" pitchFamily="34" charset="0"/>
              <a:buChar char="•"/>
            </a:pPr>
            <a:r>
              <a:rPr lang="en-US" altLang="en-US" sz="1600" dirty="0" smtClean="0"/>
              <a:t>If </a:t>
            </a:r>
            <a:r>
              <a:rPr lang="en-US" altLang="en-US" sz="1600" i="1" dirty="0" smtClean="0"/>
              <a:t>F</a:t>
            </a:r>
            <a:r>
              <a:rPr lang="en-US" sz="1600" dirty="0"/>
              <a:t> </a:t>
            </a:r>
            <a:r>
              <a:rPr lang="en-US" sz="1600" dirty="0" smtClean="0"/>
              <a:t>≤</a:t>
            </a:r>
            <a:r>
              <a:rPr lang="en-US" sz="1600" dirty="0"/>
              <a:t> </a:t>
            </a:r>
            <a:r>
              <a:rPr lang="en-US" sz="1600" i="1" dirty="0" smtClean="0"/>
              <a:t>F</a:t>
            </a:r>
            <a:r>
              <a:rPr lang="en-US" sz="1600" i="1" baseline="-25000" dirty="0" smtClean="0"/>
              <a:t>c</a:t>
            </a:r>
            <a:r>
              <a:rPr lang="en-US" sz="1600" dirty="0" smtClean="0">
                <a:solidFill>
                  <a:srgbClr val="C00000"/>
                </a:solidFill>
              </a:rPr>
              <a:t>, the precision of the two methods is equivalent at the selected confidence level</a:t>
            </a:r>
            <a:endParaRPr lang="en-US" sz="1600" dirty="0"/>
          </a:p>
        </p:txBody>
      </p:sp>
    </p:spTree>
    <p:extLst>
      <p:ext uri="{BB962C8B-B14F-4D97-AF65-F5344CB8AC3E}">
        <p14:creationId xmlns:p14="http://schemas.microsoft.com/office/powerpoint/2010/main" val="1125117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22177" y="1219200"/>
            <a:ext cx="7507774" cy="5407333"/>
          </a:xfrm>
          <a:prstGeom prst="rect">
            <a:avLst/>
          </a:prstGeom>
        </p:spPr>
      </p:pic>
    </p:spTree>
    <p:extLst>
      <p:ext uri="{BB962C8B-B14F-4D97-AF65-F5344CB8AC3E}">
        <p14:creationId xmlns:p14="http://schemas.microsoft.com/office/powerpoint/2010/main" val="4003092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3" indent="0" eaLnBrk="1" hangingPunct="1">
              <a:spcBef>
                <a:spcPts val="600"/>
              </a:spcBef>
              <a:spcAft>
                <a:spcPts val="600"/>
              </a:spcAft>
              <a:buClr>
                <a:srgbClr val="CC3300"/>
              </a:buClr>
              <a:buSzPct val="100000"/>
            </a:pPr>
            <a:r>
              <a:rPr lang="en-US" altLang="en-US" sz="1600" b="0" dirty="0" smtClean="0">
                <a:solidFill>
                  <a:srgbClr val="002060"/>
                </a:solidFill>
              </a:rPr>
              <a:t>Example – Comparing the Precision of Two Methods by the F-Test</a:t>
            </a:r>
          </a:p>
          <a:p>
            <a:pPr marL="461963" lvl="3" indent="0" algn="just" eaLnBrk="1" hangingPunct="1">
              <a:spcBef>
                <a:spcPts val="600"/>
              </a:spcBef>
              <a:spcAft>
                <a:spcPts val="600"/>
              </a:spcAft>
              <a:buClr>
                <a:srgbClr val="CC3300"/>
              </a:buClr>
              <a:buSzPct val="100000"/>
            </a:pPr>
            <a:r>
              <a:rPr lang="en-US" altLang="en-US" sz="1600" b="0" dirty="0" smtClean="0"/>
              <a:t>It is known that the two methods in the previous example have standard deviations of 0.09 and 0.16 </a:t>
            </a:r>
            <a:r>
              <a:rPr lang="en-US" altLang="en-US" sz="1600" b="0" dirty="0" smtClean="0">
                <a:latin typeface="Symbol" panose="05050102010706020507" pitchFamily="18" charset="2"/>
              </a:rPr>
              <a:t>m</a:t>
            </a:r>
            <a:r>
              <a:rPr lang="en-US" altLang="en-US" sz="1600" b="0" dirty="0" smtClean="0"/>
              <a:t>mol/L (for </a:t>
            </a:r>
            <a:r>
              <a:rPr lang="en-US" altLang="en-US" sz="1600" i="1" dirty="0" smtClean="0"/>
              <a:t>n</a:t>
            </a:r>
            <a:r>
              <a:rPr lang="en-US" altLang="en-US" sz="1600" i="1" baseline="-25000" dirty="0" smtClean="0"/>
              <a:t>1</a:t>
            </a:r>
            <a:r>
              <a:rPr lang="en-US" altLang="en-US" sz="1600" b="0" dirty="0" smtClean="0"/>
              <a:t> = </a:t>
            </a:r>
            <a:r>
              <a:rPr lang="en-US" altLang="en-US" sz="1600" i="1" dirty="0" smtClean="0"/>
              <a:t>n</a:t>
            </a:r>
            <a:r>
              <a:rPr lang="en-US" altLang="en-US" sz="1600" i="1" baseline="-25000" dirty="0" smtClean="0"/>
              <a:t>2</a:t>
            </a:r>
            <a:r>
              <a:rPr lang="en-US" altLang="en-US" sz="1600" b="0" dirty="0" smtClean="0"/>
              <a:t> = 5) at a corticosteroid concentration of 5.0 </a:t>
            </a:r>
            <a:r>
              <a:rPr lang="en-US" altLang="en-US" sz="1600" b="0" dirty="0" smtClean="0">
                <a:latin typeface="Symbol" panose="05050102010706020507" pitchFamily="18" charset="2"/>
              </a:rPr>
              <a:t>m</a:t>
            </a:r>
            <a:r>
              <a:rPr lang="en-US" altLang="en-US" sz="1600" b="0" dirty="0" smtClean="0"/>
              <a:t>mol/L</a:t>
            </a:r>
          </a:p>
          <a:p>
            <a:pPr marL="461963" lvl="3" indent="0" algn="just" eaLnBrk="1" hangingPunct="1">
              <a:spcBef>
                <a:spcPts val="600"/>
              </a:spcBef>
              <a:spcAft>
                <a:spcPts val="600"/>
              </a:spcAft>
              <a:buClr>
                <a:srgbClr val="CC3300"/>
              </a:buClr>
              <a:buSzPct val="100000"/>
            </a:pPr>
            <a:r>
              <a:rPr lang="en-US" altLang="en-US" sz="1600" b="0" dirty="0" smtClean="0"/>
              <a:t>Are the precisions of these two methods the same at the 95% confidence level?</a:t>
            </a:r>
            <a:r>
              <a:rPr lang="en-US" altLang="en-US" sz="1600" dirty="0" smtClean="0"/>
              <a:t> </a:t>
            </a:r>
          </a:p>
        </p:txBody>
      </p:sp>
      <p:sp>
        <p:nvSpPr>
          <p:cNvPr id="7" name="TextBox 6"/>
          <p:cNvSpPr txBox="1"/>
          <p:nvPr/>
        </p:nvSpPr>
        <p:spPr>
          <a:xfrm>
            <a:off x="268287" y="2819400"/>
            <a:ext cx="8686800" cy="3139321"/>
          </a:xfrm>
          <a:prstGeom prst="rect">
            <a:avLst/>
          </a:prstGeom>
          <a:noFill/>
        </p:spPr>
        <p:txBody>
          <a:bodyPr wrap="square" rtlCol="0">
            <a:spAutoFit/>
          </a:bodyPr>
          <a:lstStyle/>
          <a:p>
            <a:r>
              <a:rPr lang="en-US" b="1" u="sng" dirty="0" smtClean="0"/>
              <a:t>Solution</a:t>
            </a:r>
            <a:r>
              <a:rPr lang="en-US" dirty="0" smtClean="0"/>
              <a:t>: Set </a:t>
            </a:r>
            <a:r>
              <a:rPr lang="en-US" b="1" i="1" dirty="0" smtClean="0"/>
              <a:t>s</a:t>
            </a:r>
            <a:r>
              <a:rPr lang="en-US" b="1" i="1" baseline="-25000" dirty="0" smtClean="0"/>
              <a:t>2</a:t>
            </a:r>
            <a:r>
              <a:rPr lang="en-US" dirty="0" smtClean="0"/>
              <a:t> equal to 0.16 and </a:t>
            </a:r>
            <a:r>
              <a:rPr lang="en-US" b="1" i="1" dirty="0" smtClean="0"/>
              <a:t>s</a:t>
            </a:r>
            <a:r>
              <a:rPr lang="en-US" b="1" i="1" baseline="-25000" dirty="0" smtClean="0"/>
              <a:t>1</a:t>
            </a:r>
            <a:r>
              <a:rPr lang="en-US" dirty="0" smtClean="0"/>
              <a:t> equal to 0.09, so that </a:t>
            </a:r>
            <a:r>
              <a:rPr lang="en-US" b="1" i="1" dirty="0" smtClean="0"/>
              <a:t>s</a:t>
            </a:r>
            <a:r>
              <a:rPr lang="en-US" b="1" i="1" baseline="-25000" dirty="0" smtClean="0"/>
              <a:t>2</a:t>
            </a:r>
            <a:r>
              <a:rPr lang="en-US" dirty="0" smtClean="0"/>
              <a:t> &gt; </a:t>
            </a:r>
            <a:r>
              <a:rPr lang="en-US" b="1" i="1" dirty="0" smtClean="0"/>
              <a:t>s</a:t>
            </a:r>
            <a:r>
              <a:rPr lang="en-US" b="1" i="1" baseline="-25000" dirty="0" smtClean="0"/>
              <a:t>1</a:t>
            </a:r>
            <a:r>
              <a:rPr lang="en-US" dirty="0" smtClean="0"/>
              <a:t>, and determine </a:t>
            </a:r>
            <a:r>
              <a:rPr lang="en-US" b="1" i="1" dirty="0" smtClean="0"/>
              <a:t>F</a:t>
            </a:r>
            <a:r>
              <a:rPr lang="en-US" dirty="0" smtClean="0"/>
              <a:t>:</a:t>
            </a:r>
          </a:p>
          <a:p>
            <a:endParaRPr lang="en-US" dirty="0"/>
          </a:p>
          <a:p>
            <a:endParaRPr lang="en-US" dirty="0" smtClean="0"/>
          </a:p>
          <a:p>
            <a:endParaRPr lang="en-US" dirty="0"/>
          </a:p>
          <a:p>
            <a:endParaRPr lang="en-US" dirty="0" smtClean="0"/>
          </a:p>
          <a:p>
            <a:endParaRPr lang="en-US" dirty="0" smtClean="0"/>
          </a:p>
          <a:p>
            <a:r>
              <a:rPr lang="en-US" dirty="0" smtClean="0"/>
              <a:t>From the Table on the previous slide, the </a:t>
            </a:r>
            <a:r>
              <a:rPr lang="en-US" b="1" i="1" dirty="0" smtClean="0"/>
              <a:t>F</a:t>
            </a:r>
            <a:r>
              <a:rPr lang="en-US" b="1" i="1" baseline="-25000" dirty="0" smtClean="0"/>
              <a:t>c</a:t>
            </a:r>
            <a:r>
              <a:rPr lang="en-US" dirty="0" smtClean="0"/>
              <a:t> critical value at the 95% confidence level for the two degrees of freedom (</a:t>
            </a:r>
            <a:r>
              <a:rPr lang="en-US" b="1" i="1" dirty="0" smtClean="0"/>
              <a:t>v</a:t>
            </a:r>
            <a:r>
              <a:rPr lang="en-US" b="1" i="1" baseline="-25000" dirty="0" smtClean="0"/>
              <a:t>1</a:t>
            </a:r>
            <a:r>
              <a:rPr lang="en-US" dirty="0" smtClean="0"/>
              <a:t> = </a:t>
            </a:r>
            <a:r>
              <a:rPr lang="en-US" b="1" i="1" dirty="0" smtClean="0"/>
              <a:t>n</a:t>
            </a:r>
            <a:r>
              <a:rPr lang="en-US" b="1" i="1" baseline="-25000" dirty="0" smtClean="0"/>
              <a:t>1</a:t>
            </a:r>
            <a:r>
              <a:rPr lang="en-US" dirty="0" smtClean="0"/>
              <a:t>-1 = 5-1 =4 and </a:t>
            </a:r>
            <a:r>
              <a:rPr lang="en-US" b="1" i="1" dirty="0" smtClean="0"/>
              <a:t>v</a:t>
            </a:r>
            <a:r>
              <a:rPr lang="en-US" b="1" i="1" baseline="-25000" dirty="0" smtClean="0"/>
              <a:t>2</a:t>
            </a:r>
            <a:r>
              <a:rPr lang="en-US" dirty="0" smtClean="0"/>
              <a:t> = </a:t>
            </a:r>
            <a:r>
              <a:rPr lang="en-US" b="1" i="1" dirty="0" smtClean="0"/>
              <a:t>n</a:t>
            </a:r>
            <a:r>
              <a:rPr lang="en-US" b="1" i="1" baseline="-25000" dirty="0" smtClean="0"/>
              <a:t>2</a:t>
            </a:r>
            <a:r>
              <a:rPr lang="en-US" dirty="0" smtClean="0"/>
              <a:t>-1 = 5-1 =4) is </a:t>
            </a:r>
            <a:r>
              <a:rPr lang="en-US" b="1" dirty="0" smtClean="0"/>
              <a:t>6.39</a:t>
            </a:r>
          </a:p>
          <a:p>
            <a:endParaRPr lang="en-US" b="1" dirty="0"/>
          </a:p>
          <a:p>
            <a:r>
              <a:rPr lang="en-US" dirty="0" smtClean="0"/>
              <a:t>Since</a:t>
            </a:r>
            <a:r>
              <a:rPr lang="en-US" b="1" dirty="0" smtClean="0"/>
              <a:t> </a:t>
            </a:r>
            <a:r>
              <a:rPr lang="en-US" b="1" i="1" dirty="0" smtClean="0"/>
              <a:t>F</a:t>
            </a:r>
            <a:r>
              <a:rPr lang="en-US" b="1" dirty="0" smtClean="0"/>
              <a:t> </a:t>
            </a:r>
            <a:r>
              <a:rPr lang="en-US" dirty="0" smtClean="0"/>
              <a:t>≤ </a:t>
            </a:r>
            <a:r>
              <a:rPr lang="en-US" b="1" i="1" dirty="0" smtClean="0"/>
              <a:t>F</a:t>
            </a:r>
            <a:r>
              <a:rPr lang="en-US" b="1" i="1" baseline="-25000" dirty="0" smtClean="0"/>
              <a:t>c</a:t>
            </a:r>
            <a:r>
              <a:rPr lang="en-US" dirty="0" smtClean="0"/>
              <a:t> (3.2 ≤ 6.39), the two methods have the same precision at the 95% confidence level. </a:t>
            </a:r>
          </a:p>
        </p:txBody>
      </p:sp>
      <p:graphicFrame>
        <p:nvGraphicFramePr>
          <p:cNvPr id="4" name="Object 3"/>
          <p:cNvGraphicFramePr>
            <a:graphicFrameLocks noChangeAspect="1"/>
          </p:cNvGraphicFramePr>
          <p:nvPr>
            <p:extLst>
              <p:ext uri="{D42A27DB-BD31-4B8C-83A1-F6EECF244321}">
                <p14:modId xmlns:p14="http://schemas.microsoft.com/office/powerpoint/2010/main" val="2251068151"/>
              </p:ext>
            </p:extLst>
          </p:nvPr>
        </p:nvGraphicFramePr>
        <p:xfrm>
          <a:off x="3200400" y="3352800"/>
          <a:ext cx="2595563" cy="933450"/>
        </p:xfrm>
        <a:graphic>
          <a:graphicData uri="http://schemas.openxmlformats.org/presentationml/2006/ole">
            <mc:AlternateContent xmlns:mc="http://schemas.openxmlformats.org/markup-compatibility/2006">
              <mc:Choice xmlns:v="urn:schemas-microsoft-com:vml" Requires="v">
                <p:oleObj spid="_x0000_s22569" name="Equation" r:id="rId3" imgW="1307880" imgH="469800" progId="Equation.DSMT4">
                  <p:embed/>
                </p:oleObj>
              </mc:Choice>
              <mc:Fallback>
                <p:oleObj name="Equation" r:id="rId3" imgW="1307880" imgH="469800" progId="Equation.DSMT4">
                  <p:embed/>
                  <p:pic>
                    <p:nvPicPr>
                      <p:cNvPr id="0" name="Object 4"/>
                      <p:cNvPicPr>
                        <a:picLocks noChangeAspect="1" noChangeArrowheads="1"/>
                      </p:cNvPicPr>
                      <p:nvPr/>
                    </p:nvPicPr>
                    <p:blipFill>
                      <a:blip r:embed="rId4"/>
                      <a:srcRect/>
                      <a:stretch>
                        <a:fillRect/>
                      </a:stretch>
                    </p:blipFill>
                    <p:spPr bwMode="auto">
                      <a:xfrm>
                        <a:off x="3200400" y="3352800"/>
                        <a:ext cx="2595563"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8104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14400"/>
            <a:ext cx="8766175" cy="5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smtClean="0">
                <a:solidFill>
                  <a:schemeClr val="tx2"/>
                </a:solidFill>
              </a:rPr>
              <a:t>Detecting Outliers</a:t>
            </a:r>
            <a:endParaRPr lang="en-US" altLang="en-US" sz="1600" b="0" dirty="0" smtClean="0"/>
          </a:p>
          <a:p>
            <a:pPr lvl="1" eaLnBrk="1" hangingPunct="1"/>
            <a:r>
              <a:rPr lang="en-US" altLang="en-US" dirty="0" smtClean="0">
                <a:solidFill>
                  <a:srgbClr val="CC3300"/>
                </a:solidFill>
              </a:rPr>
              <a:t>Variations are Always Present for Repeated Measurements on a Sample:</a:t>
            </a:r>
          </a:p>
          <a:p>
            <a:pPr lvl="1" eaLnBrk="1" hangingPunct="1"/>
            <a:endParaRPr lang="en-US" altLang="en-US" dirty="0">
              <a:solidFill>
                <a:srgbClr val="CC3300"/>
              </a:solidFill>
            </a:endParaRPr>
          </a:p>
          <a:p>
            <a:pPr lvl="1" eaLnBrk="1" hangingPunct="1">
              <a:spcBef>
                <a:spcPts val="600"/>
              </a:spcBef>
              <a:spcAft>
                <a:spcPts val="600"/>
              </a:spcAft>
              <a:buAutoNum type="romanUcPeriod"/>
            </a:pPr>
            <a:r>
              <a:rPr lang="en-US" altLang="en-US" sz="1600" b="0" dirty="0" smtClean="0"/>
              <a:t>A data point that is very different from others obtained under supposedly identical conditions is suspect</a:t>
            </a:r>
            <a:endParaRPr lang="en-US" altLang="en-US" sz="1600" i="1" dirty="0" smtClean="0"/>
          </a:p>
          <a:p>
            <a:pPr marL="1200150" lvl="2" indent="-285750" eaLnBrk="1" hangingPunct="1">
              <a:spcBef>
                <a:spcPts val="600"/>
              </a:spcBef>
              <a:spcAft>
                <a:spcPts val="600"/>
              </a:spcAft>
              <a:buFont typeface="Arial" panose="020B0604020202020204" pitchFamily="34" charset="0"/>
              <a:buChar char="•"/>
            </a:pPr>
            <a:r>
              <a:rPr lang="en-US" altLang="en-US" sz="1600" b="0" dirty="0" smtClean="0">
                <a:solidFill>
                  <a:srgbClr val="002060"/>
                </a:solidFill>
              </a:rPr>
              <a:t>Is this due to a problem with the experiment?</a:t>
            </a:r>
          </a:p>
          <a:p>
            <a:pPr marL="1200150" lvl="2" indent="-285750" eaLnBrk="1" hangingPunct="1">
              <a:spcBef>
                <a:spcPts val="600"/>
              </a:spcBef>
              <a:spcAft>
                <a:spcPts val="600"/>
              </a:spcAft>
              <a:buFont typeface="Arial" panose="020B0604020202020204" pitchFamily="34" charset="0"/>
              <a:buChar char="•"/>
            </a:pPr>
            <a:r>
              <a:rPr lang="en-US" altLang="en-US" sz="1600" b="0" dirty="0" smtClean="0">
                <a:solidFill>
                  <a:srgbClr val="002060"/>
                </a:solidFill>
              </a:rPr>
              <a:t>Experience can be used to identify an obviously erroneous data point and remove it from the dataset</a:t>
            </a:r>
          </a:p>
          <a:p>
            <a:pPr marL="1200150" lvl="2" indent="-285750" eaLnBrk="1" hangingPunct="1">
              <a:spcBef>
                <a:spcPts val="600"/>
              </a:spcBef>
              <a:spcAft>
                <a:spcPts val="600"/>
              </a:spcAft>
              <a:buFont typeface="Arial" panose="020B0604020202020204" pitchFamily="34" charset="0"/>
              <a:buChar char="•"/>
            </a:pPr>
            <a:r>
              <a:rPr lang="en-US" altLang="en-US" sz="1600" b="0" dirty="0" smtClean="0">
                <a:solidFill>
                  <a:srgbClr val="002060"/>
                </a:solidFill>
              </a:rPr>
              <a:t>There are other occasions when experience is not sufficient, the data point doesn’t appear to fit the general trend for other results, but is it an </a:t>
            </a:r>
            <a:r>
              <a:rPr lang="en-US" altLang="en-US" sz="1600" i="1" dirty="0" smtClean="0">
                <a:solidFill>
                  <a:srgbClr val="002060"/>
                </a:solidFill>
              </a:rPr>
              <a:t>outlier?</a:t>
            </a:r>
            <a:r>
              <a:rPr lang="en-US" altLang="en-US" sz="1600" b="0" dirty="0" smtClean="0">
                <a:solidFill>
                  <a:srgbClr val="002060"/>
                </a:solidFill>
              </a:rPr>
              <a:t>  </a:t>
            </a:r>
          </a:p>
          <a:p>
            <a:pPr marL="914400" indent="-452438" eaLnBrk="1" hangingPunct="1">
              <a:spcBef>
                <a:spcPts val="600"/>
              </a:spcBef>
              <a:spcAft>
                <a:spcPts val="600"/>
              </a:spcAft>
              <a:buAutoNum type="romanUcPeriod" startAt="2"/>
            </a:pPr>
            <a:r>
              <a:rPr lang="en-US" altLang="en-US" sz="1600" b="0" dirty="0" smtClean="0"/>
              <a:t>Various tests for determining if a data point is outside the variation normally expected for a dataset</a:t>
            </a:r>
            <a:endParaRPr lang="en-US" altLang="en-US" sz="1600" b="0" baseline="-25000" dirty="0" smtClean="0"/>
          </a:p>
          <a:p>
            <a:pPr marL="1371600" lvl="1" indent="-452438" eaLnBrk="1" hangingPunct="1">
              <a:spcBef>
                <a:spcPts val="600"/>
              </a:spcBef>
              <a:spcAft>
                <a:spcPts val="600"/>
              </a:spcAft>
              <a:buFont typeface="Arial" panose="020B0604020202020204" pitchFamily="34" charset="0"/>
              <a:buChar char="•"/>
            </a:pPr>
            <a:r>
              <a:rPr lang="en-US" altLang="en-US" sz="1600" u="sng" dirty="0" smtClean="0">
                <a:solidFill>
                  <a:srgbClr val="002060"/>
                </a:solidFill>
              </a:rPr>
              <a:t>Only</a:t>
            </a:r>
            <a:r>
              <a:rPr lang="en-US" altLang="en-US" sz="1600" b="0" dirty="0" smtClean="0">
                <a:solidFill>
                  <a:srgbClr val="002060"/>
                </a:solidFill>
              </a:rPr>
              <a:t> used for identifying outliers </a:t>
            </a:r>
          </a:p>
          <a:p>
            <a:pPr marL="1371600" lvl="1" indent="-452438" eaLnBrk="1" hangingPunct="1">
              <a:spcBef>
                <a:spcPts val="600"/>
              </a:spcBef>
              <a:spcAft>
                <a:spcPts val="600"/>
              </a:spcAft>
              <a:buFont typeface="Arial" panose="020B0604020202020204" pitchFamily="34" charset="0"/>
              <a:buChar char="•"/>
            </a:pPr>
            <a:r>
              <a:rPr lang="en-US" altLang="en-US" sz="1600" u="sng" dirty="0" smtClean="0">
                <a:solidFill>
                  <a:srgbClr val="002060"/>
                </a:solidFill>
              </a:rPr>
              <a:t>Not</a:t>
            </a:r>
            <a:r>
              <a:rPr lang="en-US" altLang="en-US" sz="1600" b="0" dirty="0" smtClean="0">
                <a:solidFill>
                  <a:srgbClr val="002060"/>
                </a:solidFill>
              </a:rPr>
              <a:t> the sole means for justifying the removal of a data point</a:t>
            </a:r>
          </a:p>
          <a:p>
            <a:pPr marL="1371600" lvl="1" indent="-452438" eaLnBrk="1" hangingPunct="1">
              <a:spcBef>
                <a:spcPts val="600"/>
              </a:spcBef>
              <a:spcAft>
                <a:spcPts val="600"/>
              </a:spcAft>
              <a:buFont typeface="Arial" panose="020B0604020202020204" pitchFamily="34" charset="0"/>
              <a:buChar char="•"/>
            </a:pPr>
            <a:r>
              <a:rPr lang="en-US" altLang="en-US" sz="1600" b="0" dirty="0" smtClean="0">
                <a:solidFill>
                  <a:srgbClr val="002060"/>
                </a:solidFill>
              </a:rPr>
              <a:t>Thorough knowledge of the methods and conditions should always have the “last word” in determining whether a point should be kept in a data set</a:t>
            </a:r>
            <a:endParaRPr lang="en-US" altLang="en-US" sz="1600" dirty="0" smtClean="0">
              <a:solidFill>
                <a:srgbClr val="002060"/>
              </a:solidFill>
            </a:endParaRPr>
          </a:p>
        </p:txBody>
      </p:sp>
    </p:spTree>
    <p:extLst>
      <p:ext uri="{BB962C8B-B14F-4D97-AF65-F5344CB8AC3E}">
        <p14:creationId xmlns:p14="http://schemas.microsoft.com/office/powerpoint/2010/main" val="4001906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14400"/>
            <a:ext cx="8766175"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smtClean="0">
                <a:solidFill>
                  <a:schemeClr val="tx2"/>
                </a:solidFill>
              </a:rPr>
              <a:t>Detecting Outliers</a:t>
            </a:r>
            <a:endParaRPr lang="en-US" altLang="en-US" sz="1600" b="0" dirty="0" smtClean="0"/>
          </a:p>
          <a:p>
            <a:pPr lvl="1" eaLnBrk="1" hangingPunct="1"/>
            <a:r>
              <a:rPr lang="en-US" altLang="en-US" dirty="0" smtClean="0">
                <a:solidFill>
                  <a:srgbClr val="CC3300"/>
                </a:solidFill>
              </a:rPr>
              <a:t>Variations are Always Present for Repeated Measurements on a Sample:</a:t>
            </a:r>
          </a:p>
          <a:p>
            <a:pPr lvl="1" eaLnBrk="1" hangingPunct="1"/>
            <a:endParaRPr lang="en-US" altLang="en-US" dirty="0">
              <a:solidFill>
                <a:srgbClr val="CC3300"/>
              </a:solidFill>
            </a:endParaRPr>
          </a:p>
          <a:p>
            <a:pPr lvl="1" eaLnBrk="1" hangingPunct="1">
              <a:spcBef>
                <a:spcPts val="300"/>
              </a:spcBef>
              <a:spcAft>
                <a:spcPts val="600"/>
              </a:spcAft>
            </a:pPr>
            <a:r>
              <a:rPr lang="en-US" altLang="en-US" sz="1600" b="0" dirty="0" smtClean="0"/>
              <a:t>III.	Q Test</a:t>
            </a:r>
            <a:endParaRPr lang="en-US" altLang="en-US" sz="1600" i="1" dirty="0" smtClean="0"/>
          </a:p>
          <a:p>
            <a:pPr marL="1200150" lvl="2" indent="-285750" eaLnBrk="1" hangingPunct="1">
              <a:spcBef>
                <a:spcPts val="300"/>
              </a:spcBef>
              <a:spcAft>
                <a:spcPts val="600"/>
              </a:spcAft>
              <a:buFont typeface="Arial" panose="020B0604020202020204" pitchFamily="34" charset="0"/>
              <a:buChar char="•"/>
            </a:pPr>
            <a:r>
              <a:rPr lang="en-US" altLang="en-US" sz="1600" b="0" dirty="0" smtClean="0">
                <a:solidFill>
                  <a:srgbClr val="002060"/>
                </a:solidFill>
              </a:rPr>
              <a:t>Based on the absolute difference between a suspect data point’s value and the nearest data point. This difference is then compared to the total range of values in the data set.</a:t>
            </a:r>
          </a:p>
          <a:p>
            <a:pPr marL="1200150" lvl="2" indent="-285750" eaLnBrk="1" hangingPunct="1">
              <a:spcBef>
                <a:spcPts val="300"/>
              </a:spcBef>
              <a:spcAft>
                <a:spcPts val="600"/>
              </a:spcAft>
              <a:buFont typeface="Arial" panose="020B0604020202020204" pitchFamily="34" charset="0"/>
              <a:buChar char="•"/>
            </a:pPr>
            <a:r>
              <a:rPr lang="en-US" altLang="en-US" sz="1600" b="0" dirty="0" smtClean="0">
                <a:solidFill>
                  <a:srgbClr val="002060"/>
                </a:solidFill>
              </a:rPr>
              <a:t>If the difference between the suspect data point and its nearest neighbor is greater than a certain critical fraction of the total range, then the suspected value is a “</a:t>
            </a:r>
            <a:r>
              <a:rPr lang="en-US" altLang="en-US" sz="1600" dirty="0" smtClean="0">
                <a:solidFill>
                  <a:srgbClr val="C00000"/>
                </a:solidFill>
              </a:rPr>
              <a:t>true” outlier</a:t>
            </a:r>
          </a:p>
          <a:p>
            <a:pPr marL="461962" indent="0" eaLnBrk="1" hangingPunct="1">
              <a:spcBef>
                <a:spcPts val="300"/>
              </a:spcBef>
              <a:spcAft>
                <a:spcPts val="600"/>
              </a:spcAft>
            </a:pPr>
            <a:r>
              <a:rPr lang="en-US" altLang="en-US" sz="1600" b="0" dirty="0" smtClean="0"/>
              <a:t>IV.	Application of the Q test</a:t>
            </a:r>
            <a:endParaRPr lang="en-US" altLang="en-US" sz="1600" b="0" baseline="-25000" dirty="0" smtClean="0"/>
          </a:p>
          <a:p>
            <a:pPr marL="1371600" lvl="1" indent="-452438" eaLnBrk="1" hangingPunct="1">
              <a:spcBef>
                <a:spcPts val="300"/>
              </a:spcBef>
              <a:spcAft>
                <a:spcPts val="600"/>
              </a:spcAft>
              <a:buFont typeface="Arial" panose="020B0604020202020204" pitchFamily="34" charset="0"/>
              <a:buChar char="•"/>
            </a:pPr>
            <a:r>
              <a:rPr lang="en-US" altLang="en-US" sz="1600" b="0" dirty="0" smtClean="0">
                <a:solidFill>
                  <a:srgbClr val="002060"/>
                </a:solidFill>
              </a:rPr>
              <a:t>Rank the results from the data set from lowest to highest</a:t>
            </a:r>
          </a:p>
          <a:p>
            <a:pPr marL="1371600" lvl="1" indent="-452438" eaLnBrk="1" hangingPunct="1">
              <a:spcBef>
                <a:spcPts val="300"/>
              </a:spcBef>
              <a:spcAft>
                <a:spcPts val="600"/>
              </a:spcAft>
              <a:buFont typeface="Arial" panose="020B0604020202020204" pitchFamily="34" charset="0"/>
              <a:buChar char="•"/>
            </a:pPr>
            <a:r>
              <a:rPr lang="en-US" altLang="en-US" sz="1600" b="0" dirty="0" smtClean="0">
                <a:solidFill>
                  <a:srgbClr val="002060"/>
                </a:solidFill>
              </a:rPr>
              <a:t>Define the suspected outlier </a:t>
            </a:r>
            <a:r>
              <a:rPr lang="en-US" altLang="en-US" sz="1600" i="1" dirty="0" smtClean="0">
                <a:solidFill>
                  <a:srgbClr val="002060"/>
                </a:solidFill>
              </a:rPr>
              <a:t>x</a:t>
            </a:r>
            <a:r>
              <a:rPr lang="en-US" altLang="en-US" sz="1600" i="1" baseline="-25000" dirty="0" smtClean="0">
                <a:solidFill>
                  <a:srgbClr val="002060"/>
                </a:solidFill>
              </a:rPr>
              <a:t>o</a:t>
            </a:r>
            <a:r>
              <a:rPr lang="en-US" altLang="en-US" sz="1600" b="0" dirty="0" smtClean="0">
                <a:solidFill>
                  <a:srgbClr val="002060"/>
                </a:solidFill>
              </a:rPr>
              <a:t> and its nearest neighbor </a:t>
            </a:r>
            <a:r>
              <a:rPr lang="en-US" altLang="en-US" sz="1600" i="1" dirty="0" smtClean="0">
                <a:solidFill>
                  <a:srgbClr val="002060"/>
                </a:solidFill>
              </a:rPr>
              <a:t>x</a:t>
            </a:r>
            <a:r>
              <a:rPr lang="en-US" altLang="en-US" sz="1600" i="1" baseline="-25000" dirty="0" smtClean="0">
                <a:solidFill>
                  <a:srgbClr val="002060"/>
                </a:solidFill>
              </a:rPr>
              <a:t>n</a:t>
            </a:r>
          </a:p>
          <a:p>
            <a:pPr marL="1371600" lvl="1" indent="-452438" eaLnBrk="1" hangingPunct="1">
              <a:spcBef>
                <a:spcPts val="300"/>
              </a:spcBef>
              <a:spcAft>
                <a:spcPts val="600"/>
              </a:spcAft>
              <a:buFont typeface="Arial" panose="020B0604020202020204" pitchFamily="34" charset="0"/>
              <a:buChar char="•"/>
            </a:pPr>
            <a:r>
              <a:rPr lang="en-US" altLang="en-US" sz="1600" b="0" dirty="0" smtClean="0">
                <a:solidFill>
                  <a:srgbClr val="002060"/>
                </a:solidFill>
              </a:rPr>
              <a:t>Define the highest number (</a:t>
            </a:r>
            <a:r>
              <a:rPr lang="en-US" altLang="en-US" sz="1600" i="1" dirty="0" smtClean="0">
                <a:solidFill>
                  <a:srgbClr val="002060"/>
                </a:solidFill>
              </a:rPr>
              <a:t>x</a:t>
            </a:r>
            <a:r>
              <a:rPr lang="en-US" altLang="en-US" sz="1600" i="1" baseline="-25000" dirty="0" smtClean="0">
                <a:solidFill>
                  <a:srgbClr val="002060"/>
                </a:solidFill>
              </a:rPr>
              <a:t>high</a:t>
            </a:r>
            <a:r>
              <a:rPr lang="en-US" altLang="en-US" sz="1600" b="0" dirty="0" smtClean="0">
                <a:solidFill>
                  <a:srgbClr val="002060"/>
                </a:solidFill>
              </a:rPr>
              <a:t>) and the lowest number (</a:t>
            </a:r>
            <a:r>
              <a:rPr lang="en-US" altLang="en-US" sz="1600" i="1" dirty="0" smtClean="0">
                <a:solidFill>
                  <a:srgbClr val="002060"/>
                </a:solidFill>
              </a:rPr>
              <a:t>x</a:t>
            </a:r>
            <a:r>
              <a:rPr lang="en-US" altLang="en-US" sz="1600" i="1" baseline="-25000" dirty="0" smtClean="0">
                <a:solidFill>
                  <a:srgbClr val="002060"/>
                </a:solidFill>
              </a:rPr>
              <a:t>low</a:t>
            </a:r>
            <a:r>
              <a:rPr lang="en-US" altLang="en-US" sz="1600" b="0" dirty="0" smtClean="0">
                <a:solidFill>
                  <a:srgbClr val="002060"/>
                </a:solidFill>
              </a:rPr>
              <a:t>) in the data set</a:t>
            </a:r>
          </a:p>
          <a:p>
            <a:pPr marL="1371600" lvl="1" indent="-452438" eaLnBrk="1" hangingPunct="1">
              <a:spcBef>
                <a:spcPts val="300"/>
              </a:spcBef>
              <a:spcAft>
                <a:spcPts val="600"/>
              </a:spcAft>
              <a:buFont typeface="Arial" panose="020B0604020202020204" pitchFamily="34" charset="0"/>
              <a:buChar char="•"/>
            </a:pPr>
            <a:r>
              <a:rPr lang="en-US" altLang="en-US" sz="1600" b="0" dirty="0" smtClean="0">
                <a:solidFill>
                  <a:srgbClr val="002060"/>
                </a:solidFill>
              </a:rPr>
              <a:t>Calculate the following ratio (</a:t>
            </a:r>
            <a:r>
              <a:rPr lang="en-US" altLang="en-US" sz="1600" i="1" dirty="0" smtClean="0">
                <a:solidFill>
                  <a:srgbClr val="002060"/>
                </a:solidFill>
              </a:rPr>
              <a:t>Q</a:t>
            </a:r>
            <a:r>
              <a:rPr lang="en-US" altLang="en-US" sz="1600" b="0" dirty="0" smtClean="0">
                <a:solidFill>
                  <a:srgbClr val="002060"/>
                </a:solidFill>
              </a:rPr>
              <a:t>):</a:t>
            </a:r>
            <a:endParaRPr lang="en-US" altLang="en-US" sz="1600" dirty="0" smtClean="0">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34719220"/>
              </p:ext>
            </p:extLst>
          </p:nvPr>
        </p:nvGraphicFramePr>
        <p:xfrm>
          <a:off x="3200400" y="5943600"/>
          <a:ext cx="2973387" cy="530225"/>
        </p:xfrm>
        <a:graphic>
          <a:graphicData uri="http://schemas.openxmlformats.org/presentationml/2006/ole">
            <mc:AlternateContent xmlns:mc="http://schemas.openxmlformats.org/markup-compatibility/2006">
              <mc:Choice xmlns:v="urn:schemas-microsoft-com:vml" Requires="v">
                <p:oleObj spid="_x0000_s23592" name="Equation" r:id="rId3" imgW="1498320" imgH="266400" progId="Equation.DSMT4">
                  <p:embed/>
                </p:oleObj>
              </mc:Choice>
              <mc:Fallback>
                <p:oleObj name="Equation" r:id="rId3" imgW="1498320" imgH="266400" progId="Equation.DSMT4">
                  <p:embed/>
                  <p:pic>
                    <p:nvPicPr>
                      <p:cNvPr id="0" name="Object 3"/>
                      <p:cNvPicPr>
                        <a:picLocks noChangeAspect="1" noChangeArrowheads="1"/>
                      </p:cNvPicPr>
                      <p:nvPr/>
                    </p:nvPicPr>
                    <p:blipFill>
                      <a:blip r:embed="rId4"/>
                      <a:srcRect/>
                      <a:stretch>
                        <a:fillRect/>
                      </a:stretch>
                    </p:blipFill>
                    <p:spPr bwMode="auto">
                      <a:xfrm>
                        <a:off x="3200400" y="5943600"/>
                        <a:ext cx="2973387"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96141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14400"/>
            <a:ext cx="8766175" cy="308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smtClean="0">
                <a:solidFill>
                  <a:schemeClr val="tx2"/>
                </a:solidFill>
              </a:rPr>
              <a:t>Detecting Outliers</a:t>
            </a:r>
            <a:endParaRPr lang="en-US" altLang="en-US" sz="1600" b="0" dirty="0" smtClean="0"/>
          </a:p>
          <a:p>
            <a:pPr lvl="1" eaLnBrk="1" hangingPunct="1"/>
            <a:r>
              <a:rPr lang="en-US" altLang="en-US" dirty="0" smtClean="0">
                <a:solidFill>
                  <a:srgbClr val="CC3300"/>
                </a:solidFill>
              </a:rPr>
              <a:t>Variations are Always Present for Repeated Measurements on a Sample:</a:t>
            </a:r>
          </a:p>
          <a:p>
            <a:pPr lvl="1" eaLnBrk="1" hangingPunct="1"/>
            <a:endParaRPr lang="en-US" altLang="en-US" dirty="0">
              <a:solidFill>
                <a:srgbClr val="CC3300"/>
              </a:solidFill>
            </a:endParaRPr>
          </a:p>
          <a:p>
            <a:pPr lvl="1" eaLnBrk="1" hangingPunct="1">
              <a:spcBef>
                <a:spcPts val="300"/>
              </a:spcBef>
              <a:spcAft>
                <a:spcPts val="600"/>
              </a:spcAft>
            </a:pPr>
            <a:r>
              <a:rPr lang="en-US" altLang="en-US" sz="1600" b="0" dirty="0" smtClean="0"/>
              <a:t>IV.	Application of the Q test</a:t>
            </a:r>
            <a:endParaRPr lang="en-US" altLang="en-US" sz="1600" b="0" baseline="-25000" dirty="0" smtClean="0"/>
          </a:p>
          <a:p>
            <a:pPr marL="1371600" lvl="1" indent="-452438" eaLnBrk="1" hangingPunct="1">
              <a:spcBef>
                <a:spcPts val="300"/>
              </a:spcBef>
              <a:spcAft>
                <a:spcPts val="600"/>
              </a:spcAft>
              <a:buFont typeface="Arial" panose="020B0604020202020204" pitchFamily="34" charset="0"/>
              <a:buChar char="•"/>
            </a:pPr>
            <a:r>
              <a:rPr lang="en-US" altLang="en-US" sz="1600" b="0" dirty="0" smtClean="0">
                <a:solidFill>
                  <a:srgbClr val="002060"/>
                </a:solidFill>
              </a:rPr>
              <a:t>Compare the calculated value for </a:t>
            </a:r>
            <a:r>
              <a:rPr lang="en-US" altLang="en-US" sz="1600" i="1" dirty="0" smtClean="0">
                <a:solidFill>
                  <a:srgbClr val="002060"/>
                </a:solidFill>
              </a:rPr>
              <a:t>Q</a:t>
            </a:r>
            <a:r>
              <a:rPr lang="en-US" altLang="en-US" sz="1600" b="0" dirty="0" smtClean="0">
                <a:solidFill>
                  <a:srgbClr val="002060"/>
                </a:solidFill>
              </a:rPr>
              <a:t> to a critical test value, </a:t>
            </a:r>
            <a:r>
              <a:rPr lang="en-US" altLang="en-US" sz="1600" i="1" dirty="0" smtClean="0">
                <a:solidFill>
                  <a:srgbClr val="002060"/>
                </a:solidFill>
              </a:rPr>
              <a:t>Q</a:t>
            </a:r>
            <a:r>
              <a:rPr lang="en-US" altLang="en-US" sz="1600" i="1" baseline="-25000" dirty="0" smtClean="0">
                <a:solidFill>
                  <a:srgbClr val="002060"/>
                </a:solidFill>
              </a:rPr>
              <a:t>c</a:t>
            </a:r>
          </a:p>
          <a:p>
            <a:pPr marL="1371600" lvl="1" indent="-452438" eaLnBrk="1" hangingPunct="1">
              <a:spcBef>
                <a:spcPts val="300"/>
              </a:spcBef>
              <a:spcAft>
                <a:spcPts val="600"/>
              </a:spcAft>
              <a:buFont typeface="Arial" panose="020B0604020202020204" pitchFamily="34" charset="0"/>
              <a:buChar char="•"/>
            </a:pPr>
            <a:r>
              <a:rPr lang="en-US" altLang="en-US" sz="1600" b="0" dirty="0" smtClean="0">
                <a:solidFill>
                  <a:srgbClr val="002060"/>
                </a:solidFill>
              </a:rPr>
              <a:t>The critical test value will depend on the total number of results in the data set</a:t>
            </a:r>
            <a:endParaRPr lang="en-US" altLang="en-US" sz="1600" i="1" baseline="-25000" dirty="0" smtClean="0">
              <a:solidFill>
                <a:srgbClr val="002060"/>
              </a:solidFill>
            </a:endParaRPr>
          </a:p>
          <a:p>
            <a:pPr marL="1371600" lvl="1" indent="-452438" eaLnBrk="1" hangingPunct="1">
              <a:spcBef>
                <a:spcPts val="300"/>
              </a:spcBef>
              <a:spcAft>
                <a:spcPts val="600"/>
              </a:spcAft>
              <a:buFont typeface="Arial" panose="020B0604020202020204" pitchFamily="34" charset="0"/>
              <a:buChar char="•"/>
            </a:pPr>
            <a:r>
              <a:rPr lang="en-US" altLang="en-US" sz="1600" b="0" dirty="0" smtClean="0">
                <a:solidFill>
                  <a:srgbClr val="002060"/>
                </a:solidFill>
              </a:rPr>
              <a:t>The critical test value will depend on defined confidence level</a:t>
            </a:r>
            <a:endParaRPr lang="en-US" altLang="en-US" sz="1600" i="1" baseline="-25000" dirty="0" smtClean="0">
              <a:solidFill>
                <a:srgbClr val="002060"/>
              </a:solidFill>
            </a:endParaRPr>
          </a:p>
          <a:p>
            <a:pPr marL="1371600" lvl="1" indent="-452438" eaLnBrk="1" hangingPunct="1">
              <a:spcBef>
                <a:spcPts val="300"/>
              </a:spcBef>
              <a:spcAft>
                <a:spcPts val="600"/>
              </a:spcAft>
              <a:buFont typeface="Arial" panose="020B0604020202020204" pitchFamily="34" charset="0"/>
              <a:buChar char="•"/>
            </a:pPr>
            <a:r>
              <a:rPr lang="en-US" altLang="en-US" sz="1600" b="0" dirty="0" smtClean="0">
                <a:solidFill>
                  <a:srgbClr val="002060"/>
                </a:solidFill>
              </a:rPr>
              <a:t>If </a:t>
            </a:r>
            <a:r>
              <a:rPr lang="en-US" altLang="en-US" sz="1600" i="1" dirty="0" smtClean="0">
                <a:solidFill>
                  <a:srgbClr val="002060"/>
                </a:solidFill>
              </a:rPr>
              <a:t>Q</a:t>
            </a:r>
            <a:r>
              <a:rPr lang="en-US" altLang="en-US" sz="1600" b="0" dirty="0" smtClean="0">
                <a:solidFill>
                  <a:srgbClr val="002060"/>
                </a:solidFill>
              </a:rPr>
              <a:t> &gt; </a:t>
            </a:r>
            <a:r>
              <a:rPr lang="en-US" altLang="en-US" sz="1600" i="1" dirty="0" smtClean="0">
                <a:solidFill>
                  <a:srgbClr val="002060"/>
                </a:solidFill>
              </a:rPr>
              <a:t>Q</a:t>
            </a:r>
            <a:r>
              <a:rPr lang="en-US" altLang="en-US" sz="1600" i="1" baseline="-25000" dirty="0" smtClean="0">
                <a:solidFill>
                  <a:srgbClr val="002060"/>
                </a:solidFill>
              </a:rPr>
              <a:t>c</a:t>
            </a:r>
            <a:r>
              <a:rPr lang="en-US" altLang="en-US" sz="1600" b="0" dirty="0" smtClean="0">
                <a:solidFill>
                  <a:srgbClr val="002060"/>
                </a:solidFill>
              </a:rPr>
              <a:t>, the suspected point can be called an outlier and considered for rejection</a:t>
            </a:r>
            <a:endParaRPr lang="en-US" altLang="en-US" sz="1600" dirty="0" smtClean="0">
              <a:solidFill>
                <a:srgbClr val="002060"/>
              </a:solidFill>
            </a:endParaRPr>
          </a:p>
        </p:txBody>
      </p:sp>
    </p:spTree>
    <p:extLst>
      <p:ext uri="{BB962C8B-B14F-4D97-AF65-F5344CB8AC3E}">
        <p14:creationId xmlns:p14="http://schemas.microsoft.com/office/powerpoint/2010/main" val="1178377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618927084"/>
              </p:ext>
            </p:extLst>
          </p:nvPr>
        </p:nvGraphicFramePr>
        <p:xfrm>
          <a:off x="838200" y="990600"/>
          <a:ext cx="7360920" cy="5608320"/>
        </p:xfrm>
        <a:graphic>
          <a:graphicData uri="http://schemas.openxmlformats.org/drawingml/2006/table">
            <a:tbl>
              <a:tblPr firstRow="1">
                <a:tableStyleId>{5940675A-B579-460E-94D1-54222C63F5DA}</a:tableStyleId>
              </a:tblPr>
              <a:tblGrid>
                <a:gridCol w="2971800"/>
                <a:gridCol w="1463040"/>
                <a:gridCol w="1463040"/>
                <a:gridCol w="1463040"/>
              </a:tblGrid>
              <a:tr h="274320">
                <a:tc>
                  <a:txBody>
                    <a:bodyPr/>
                    <a:lstStyle/>
                    <a:p>
                      <a:endParaRPr lang="en-US" sz="1600" dirty="0"/>
                    </a:p>
                  </a:txBody>
                  <a:tcPr>
                    <a:lnL w="12700" cmpd="sng">
                      <a:noFill/>
                    </a:lnL>
                    <a:lnR w="12700" cmpd="sng">
                      <a:noFill/>
                    </a:lnR>
                    <a:lnT w="12700" cmpd="sng">
                      <a:noFill/>
                    </a:lnT>
                    <a:lnB w="12700" cmpd="sng">
                      <a:noFill/>
                    </a:lnB>
                  </a:tcPr>
                </a:tc>
                <a:tc gridSpan="3">
                  <a:txBody>
                    <a:bodyPr/>
                    <a:lstStyle/>
                    <a:p>
                      <a:pPr algn="ctr"/>
                      <a:r>
                        <a:rPr lang="en-US" sz="1600" b="1" i="1" dirty="0" smtClean="0">
                          <a:solidFill>
                            <a:srgbClr val="C00000"/>
                          </a:solidFill>
                        </a:rPr>
                        <a:t>Values for Q</a:t>
                      </a:r>
                      <a:r>
                        <a:rPr lang="en-US" sz="1600" b="1" i="1" baseline="-25000" dirty="0" smtClean="0">
                          <a:solidFill>
                            <a:srgbClr val="C00000"/>
                          </a:solidFill>
                        </a:rPr>
                        <a:t>c</a:t>
                      </a:r>
                      <a:r>
                        <a:rPr lang="en-US" sz="1600" b="1" i="1" dirty="0" smtClean="0">
                          <a:solidFill>
                            <a:srgbClr val="C00000"/>
                          </a:solidFill>
                        </a:rPr>
                        <a:t> at Various Confidence Levels</a:t>
                      </a:r>
                      <a:endParaRPr lang="en-US" sz="1600" b="1" i="1" dirty="0">
                        <a:solidFill>
                          <a:srgbClr val="C00000"/>
                        </a:solidFill>
                      </a:endParaRPr>
                    </a:p>
                  </a:txBody>
                  <a:tcPr>
                    <a:lnL w="12700" cmpd="sng">
                      <a:noFill/>
                    </a:lnL>
                    <a:lnR w="12700" cmpd="sng">
                      <a:noFill/>
                    </a:lnR>
                    <a:lnT w="12700" cmpd="sng">
                      <a:noFill/>
                    </a:lnT>
                  </a:tcPr>
                </a:tc>
                <a:tc hMerge="1">
                  <a:txBody>
                    <a:bodyPr/>
                    <a:lstStyle/>
                    <a:p>
                      <a:endParaRPr lang="en-US" dirty="0"/>
                    </a:p>
                  </a:txBody>
                  <a:tcPr/>
                </a:tc>
                <a:tc hMerge="1">
                  <a:txBody>
                    <a:bodyPr/>
                    <a:lstStyle/>
                    <a:p>
                      <a:endParaRPr lang="en-US" dirty="0"/>
                    </a:p>
                  </a:txBody>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dirty="0" smtClean="0">
                          <a:solidFill>
                            <a:srgbClr val="002060"/>
                          </a:solidFill>
                        </a:rPr>
                        <a:t>Number of Values in  Data Set</a:t>
                      </a:r>
                      <a:endParaRPr lang="en-US" sz="1600" b="1" u="none" dirty="0" smtClean="0">
                        <a:solidFill>
                          <a:srgbClr val="002060"/>
                        </a:solidFill>
                      </a:endParaRPr>
                    </a:p>
                  </a:txBody>
                  <a:tcPr>
                    <a:lnL w="12700" cmpd="sng">
                      <a:noFill/>
                    </a:lnL>
                    <a:lnR w="12700" cmpd="sng">
                      <a:noFill/>
                    </a:lnR>
                    <a:lnT w="12700" cmpd="sng">
                      <a:noFill/>
                    </a:lnT>
                  </a:tcPr>
                </a:tc>
                <a:tc>
                  <a:txBody>
                    <a:bodyPr/>
                    <a:lstStyle/>
                    <a:p>
                      <a:pPr algn="ctr"/>
                      <a:r>
                        <a:rPr lang="en-US" sz="1600" u="none" dirty="0" smtClean="0">
                          <a:solidFill>
                            <a:srgbClr val="002060"/>
                          </a:solidFill>
                        </a:rPr>
                        <a:t>90%</a:t>
                      </a:r>
                      <a:endParaRPr lang="en-US" sz="1600" b="1" u="none" dirty="0">
                        <a:solidFill>
                          <a:srgbClr val="002060"/>
                        </a:solidFill>
                      </a:endParaRPr>
                    </a:p>
                  </a:txBody>
                  <a:tcPr anchor="ctr">
                    <a:lnL w="12700" cmpd="sng">
                      <a:noFill/>
                    </a:lnL>
                    <a:lnR w="12700" cmpd="sng">
                      <a:noFill/>
                    </a:lnR>
                  </a:tcPr>
                </a:tc>
                <a:tc>
                  <a:txBody>
                    <a:bodyPr/>
                    <a:lstStyle/>
                    <a:p>
                      <a:pPr algn="ctr"/>
                      <a:r>
                        <a:rPr lang="en-US" sz="1600" u="none" dirty="0" smtClean="0">
                          <a:solidFill>
                            <a:srgbClr val="002060"/>
                          </a:solidFill>
                        </a:rPr>
                        <a:t>95%</a:t>
                      </a:r>
                      <a:endParaRPr lang="en-US" sz="1600" b="1" u="none" dirty="0">
                        <a:solidFill>
                          <a:srgbClr val="002060"/>
                        </a:solidFill>
                      </a:endParaRPr>
                    </a:p>
                  </a:txBody>
                  <a:tcPr anchor="ctr">
                    <a:lnL w="12700" cmpd="sng">
                      <a:noFill/>
                    </a:lnL>
                    <a:lnR w="12700" cmpd="sng">
                      <a:noFill/>
                    </a:lnR>
                  </a:tcPr>
                </a:tc>
                <a:tc>
                  <a:txBody>
                    <a:bodyPr/>
                    <a:lstStyle/>
                    <a:p>
                      <a:pPr algn="ctr"/>
                      <a:r>
                        <a:rPr lang="en-US" sz="1600" u="none" dirty="0" smtClean="0">
                          <a:solidFill>
                            <a:srgbClr val="002060"/>
                          </a:solidFill>
                        </a:rPr>
                        <a:t>99%</a:t>
                      </a:r>
                      <a:endParaRPr lang="en-US" sz="1600" b="1" u="none" dirty="0">
                        <a:solidFill>
                          <a:srgbClr val="002060"/>
                        </a:solidFill>
                      </a:endParaRPr>
                    </a:p>
                  </a:txBody>
                  <a:tcPr anchor="ctr">
                    <a:lnL w="12700" cmpd="sng">
                      <a:noFill/>
                    </a:lnL>
                    <a:lnR w="12700" cmpd="sng">
                      <a:noFill/>
                    </a:lnR>
                  </a:tcPr>
                </a:tc>
              </a:tr>
              <a:tr h="274320">
                <a:tc>
                  <a:txBody>
                    <a:bodyPr/>
                    <a:lstStyle/>
                    <a:p>
                      <a:pPr algn="ctr"/>
                      <a:r>
                        <a:rPr lang="en-US" sz="1200" dirty="0" smtClean="0"/>
                        <a:t>3</a:t>
                      </a:r>
                      <a:endParaRPr lang="en-US" sz="1200" b="0" dirty="0"/>
                    </a:p>
                  </a:txBody>
                  <a:tcPr>
                    <a:lnL w="12700" cmpd="sng">
                      <a:noFill/>
                    </a:lnL>
                    <a:lnR w="12700" cmpd="sng">
                      <a:noFill/>
                    </a:lnR>
                    <a:lnB w="12700" cmpd="sng">
                      <a:noFill/>
                    </a:lnB>
                  </a:tcPr>
                </a:tc>
                <a:tc>
                  <a:txBody>
                    <a:bodyPr/>
                    <a:lstStyle/>
                    <a:p>
                      <a:pPr algn="ctr"/>
                      <a:r>
                        <a:rPr lang="en-US" sz="1200" dirty="0" smtClean="0"/>
                        <a:t>0.941</a:t>
                      </a:r>
                      <a:endParaRPr lang="en-US" sz="1200" b="0" dirty="0"/>
                    </a:p>
                  </a:txBody>
                  <a:tcPr>
                    <a:lnL w="12700" cmpd="sng">
                      <a:noFill/>
                    </a:lnL>
                    <a:lnR w="12700" cmpd="sng">
                      <a:noFill/>
                    </a:lnR>
                    <a:lnB w="12700" cmpd="sng">
                      <a:noFill/>
                    </a:lnB>
                  </a:tcPr>
                </a:tc>
                <a:tc>
                  <a:txBody>
                    <a:bodyPr/>
                    <a:lstStyle/>
                    <a:p>
                      <a:pPr algn="ctr"/>
                      <a:r>
                        <a:rPr lang="en-US" sz="1200" dirty="0" smtClean="0"/>
                        <a:t>0.970</a:t>
                      </a:r>
                      <a:endParaRPr lang="en-US" sz="1200" b="0" dirty="0"/>
                    </a:p>
                  </a:txBody>
                  <a:tcPr>
                    <a:lnL w="12700" cmpd="sng">
                      <a:noFill/>
                    </a:lnL>
                    <a:lnR w="12700" cmpd="sng">
                      <a:noFill/>
                    </a:lnR>
                    <a:lnB w="12700" cmpd="sng">
                      <a:noFill/>
                    </a:lnB>
                  </a:tcPr>
                </a:tc>
                <a:tc>
                  <a:txBody>
                    <a:bodyPr/>
                    <a:lstStyle/>
                    <a:p>
                      <a:pPr algn="ctr"/>
                      <a:r>
                        <a:rPr lang="en-US" sz="1200" dirty="0" smtClean="0"/>
                        <a:t>0.994</a:t>
                      </a:r>
                      <a:endParaRPr lang="en-US" sz="1200" b="0" dirty="0"/>
                    </a:p>
                  </a:txBody>
                  <a:tcPr>
                    <a:lnL w="12700" cmpd="sng">
                      <a:noFill/>
                    </a:lnL>
                    <a:lnR w="12700" cmpd="sng">
                      <a:noFill/>
                    </a:lnR>
                    <a:lnB w="12700" cmpd="sng">
                      <a:noFill/>
                    </a:lnB>
                  </a:tcPr>
                </a:tc>
              </a:tr>
              <a:tr h="274320">
                <a:tc>
                  <a:txBody>
                    <a:bodyPr/>
                    <a:lstStyle/>
                    <a:p>
                      <a:pPr algn="ctr"/>
                      <a:r>
                        <a:rPr lang="en-US" sz="1200" dirty="0" smtClean="0"/>
                        <a:t>4</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0.765</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0.829</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0.926</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5</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0.642</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0.710</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0.821</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6</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0.560</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0.625</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0.740</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7</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0.507</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0.568</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0.680</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8</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0.468</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0.526</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0.634</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9</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0.437</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0.493</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0.598</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10</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0.412</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0.466</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0.568</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11</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0.392</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0.444</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0.542</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12</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0.376</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0.426</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0.522</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13</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0.361</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0.410</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0.503</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14</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0.349</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0.396</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0.488</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15</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0.338</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0.384</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0.475</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16</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0.329</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0.374</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0.463</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17</a:t>
                      </a:r>
                      <a:endParaRPr lang="en-US" sz="12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0.320</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0.365</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0.452</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18</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0.313</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0.356</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0.442</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21920">
                <a:tc>
                  <a:txBody>
                    <a:bodyPr/>
                    <a:lstStyle/>
                    <a:p>
                      <a:pPr algn="ctr"/>
                      <a:r>
                        <a:rPr lang="en-US" sz="1200" dirty="0" smtClean="0"/>
                        <a:t>19</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0.306</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0.349</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smtClean="0"/>
                        <a:t>0.433</a:t>
                      </a:r>
                      <a:endParaRPr lang="en-US" sz="12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4320">
                <a:tc>
                  <a:txBody>
                    <a:bodyPr/>
                    <a:lstStyle/>
                    <a:p>
                      <a:pPr algn="ctr"/>
                      <a:r>
                        <a:rPr lang="en-US" sz="1200" dirty="0" smtClean="0"/>
                        <a:t>20</a:t>
                      </a:r>
                      <a:endParaRPr lang="en-US" sz="1200" b="0" dirty="0"/>
                    </a:p>
                  </a:txBody>
                  <a:tcPr>
                    <a:lnL w="12700" cmpd="sng">
                      <a:noFill/>
                    </a:lnL>
                    <a:lnR w="12700" cmpd="sng">
                      <a:noFill/>
                    </a:lnR>
                    <a:lnT w="12700" cmpd="sng">
                      <a:noFill/>
                    </a:lnT>
                  </a:tcPr>
                </a:tc>
                <a:tc>
                  <a:txBody>
                    <a:bodyPr/>
                    <a:lstStyle/>
                    <a:p>
                      <a:pPr algn="ctr"/>
                      <a:r>
                        <a:rPr lang="en-US" sz="1200" dirty="0" smtClean="0"/>
                        <a:t>0.300</a:t>
                      </a:r>
                      <a:endParaRPr lang="en-US" sz="1200" b="0" dirty="0"/>
                    </a:p>
                  </a:txBody>
                  <a:tcPr>
                    <a:lnL w="12700" cmpd="sng">
                      <a:noFill/>
                    </a:lnL>
                    <a:lnR w="12700" cmpd="sng">
                      <a:noFill/>
                    </a:lnR>
                    <a:lnT w="12700" cmpd="sng">
                      <a:noFill/>
                    </a:lnT>
                  </a:tcPr>
                </a:tc>
                <a:tc>
                  <a:txBody>
                    <a:bodyPr/>
                    <a:lstStyle/>
                    <a:p>
                      <a:pPr algn="ctr"/>
                      <a:r>
                        <a:rPr lang="en-US" sz="1200" dirty="0" smtClean="0"/>
                        <a:t>0.342</a:t>
                      </a:r>
                      <a:endParaRPr lang="en-US" sz="1200" b="0" dirty="0"/>
                    </a:p>
                  </a:txBody>
                  <a:tcPr>
                    <a:lnL w="12700" cmpd="sng">
                      <a:noFill/>
                    </a:lnL>
                    <a:lnR w="12700" cmpd="sng">
                      <a:noFill/>
                    </a:lnR>
                    <a:lnT w="12700" cmpd="sng">
                      <a:noFill/>
                    </a:lnT>
                  </a:tcPr>
                </a:tc>
                <a:tc>
                  <a:txBody>
                    <a:bodyPr/>
                    <a:lstStyle/>
                    <a:p>
                      <a:pPr algn="ctr"/>
                      <a:r>
                        <a:rPr lang="en-US" sz="1200" dirty="0" smtClean="0"/>
                        <a:t>0.425</a:t>
                      </a:r>
                      <a:endParaRPr lang="en-US" sz="1200" b="0" dirty="0"/>
                    </a:p>
                  </a:txBody>
                  <a:tcPr>
                    <a:lnL w="12700" cmpd="sng">
                      <a:noFill/>
                    </a:lnL>
                    <a:lnR w="12700" cmpd="sng">
                      <a:noFill/>
                    </a:lnR>
                    <a:lnT w="12700" cmpd="sng">
                      <a:noFill/>
                    </a:lnT>
                  </a:tcPr>
                </a:tc>
              </a:tr>
            </a:tbl>
          </a:graphicData>
        </a:graphic>
      </p:graphicFrame>
    </p:spTree>
    <p:extLst>
      <p:ext uri="{BB962C8B-B14F-4D97-AF65-F5344CB8AC3E}">
        <p14:creationId xmlns:p14="http://schemas.microsoft.com/office/powerpoint/2010/main" val="631256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
          <p:cNvSpPr txBox="1">
            <a:spLocks noChangeArrowheads="1"/>
          </p:cNvSpPr>
          <p:nvPr/>
        </p:nvSpPr>
        <p:spPr bwMode="auto">
          <a:xfrm>
            <a:off x="228600" y="990600"/>
            <a:ext cx="87661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Describing the Variation in Large Data Sets</a:t>
            </a:r>
            <a:endParaRPr lang="en-US" altLang="en-US" sz="2000" b="0" i="1" dirty="0">
              <a:solidFill>
                <a:schemeClr val="tx2"/>
              </a:solidFill>
            </a:endParaRPr>
          </a:p>
          <a:p>
            <a:pPr eaLnBrk="1" hangingPunct="1"/>
            <a:endParaRPr lang="en-US" altLang="en-US" b="0" i="1" dirty="0">
              <a:solidFill>
                <a:schemeClr val="tx2"/>
              </a:solidFill>
            </a:endParaRPr>
          </a:p>
          <a:p>
            <a:pPr lvl="1" eaLnBrk="1" hangingPunct="1"/>
            <a:r>
              <a:rPr lang="en-US" altLang="en-US" dirty="0" smtClean="0">
                <a:solidFill>
                  <a:srgbClr val="CC3300"/>
                </a:solidFill>
              </a:rPr>
              <a:t>By knowing the standard deviation (</a:t>
            </a:r>
            <a:r>
              <a:rPr lang="en-US" altLang="en-US" dirty="0" smtClean="0">
                <a:solidFill>
                  <a:srgbClr val="CC3300"/>
                </a:solidFill>
                <a:latin typeface="Symbol" panose="05050102010706020507" pitchFamily="18" charset="2"/>
              </a:rPr>
              <a:t>s</a:t>
            </a:r>
            <a:r>
              <a:rPr lang="en-US" altLang="en-US" dirty="0" smtClean="0">
                <a:solidFill>
                  <a:srgbClr val="CC3300"/>
                </a:solidFill>
              </a:rPr>
              <a:t>) and the average (</a:t>
            </a:r>
            <a:r>
              <a:rPr lang="en-US" altLang="en-US" dirty="0" smtClean="0">
                <a:solidFill>
                  <a:srgbClr val="CC3300"/>
                </a:solidFill>
                <a:latin typeface="Symbol" panose="05050102010706020507" pitchFamily="18" charset="2"/>
              </a:rPr>
              <a:t>m</a:t>
            </a:r>
            <a:r>
              <a:rPr lang="en-US" altLang="en-US" dirty="0" smtClean="0">
                <a:solidFill>
                  <a:srgbClr val="CC3300"/>
                </a:solidFill>
              </a:rPr>
              <a:t>):</a:t>
            </a:r>
            <a:endParaRPr lang="en-US" altLang="en-US" b="0" dirty="0"/>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The probability of the next result falling in any given range can be calculated	 by:</a:t>
            </a:r>
          </a:p>
          <a:p>
            <a:pPr marL="914400" lvl="3" indent="0" eaLnBrk="1" hangingPunct="1">
              <a:spcBef>
                <a:spcPts val="600"/>
              </a:spcBef>
              <a:spcAft>
                <a:spcPts val="600"/>
              </a:spcAft>
              <a:buClr>
                <a:srgbClr val="CC3300"/>
              </a:buClr>
              <a:buSzPct val="100000"/>
            </a:pPr>
            <a:endParaRPr lang="en-US" altLang="en-US" sz="1600" b="0" dirty="0"/>
          </a:p>
          <a:p>
            <a:pPr marL="914400" lvl="3" indent="0" eaLnBrk="1" hangingPunct="1">
              <a:spcBef>
                <a:spcPts val="600"/>
              </a:spcBef>
              <a:spcAft>
                <a:spcPts val="600"/>
              </a:spcAft>
              <a:buClr>
                <a:srgbClr val="CC3300"/>
              </a:buClr>
              <a:buSzPct val="100000"/>
            </a:pPr>
            <a:endParaRPr lang="en-US" altLang="en-US" sz="1600" b="0" dirty="0" smtClean="0"/>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b="0" dirty="0" smtClean="0">
                <a:solidFill>
                  <a:srgbClr val="002060"/>
                </a:solidFill>
              </a:rPr>
              <a:t>Describes the difference between x and m in terms of the number of standard deviations that separate these two values.</a:t>
            </a:r>
          </a:p>
          <a:p>
            <a:pPr marL="1371600" lvl="3" indent="0" eaLnBrk="1" fontAlgn="base" hangingPunct="1">
              <a:spcBef>
                <a:spcPct val="0"/>
              </a:spcBef>
              <a:spcAft>
                <a:spcPct val="0"/>
              </a:spcAft>
              <a:buClr>
                <a:srgbClr val="CC3300"/>
              </a:buClr>
              <a:buSzPct val="60000"/>
            </a:pPr>
            <a:endParaRPr lang="en-US" altLang="en-US" sz="1600" b="0" dirty="0" smtClean="0"/>
          </a:p>
        </p:txBody>
      </p:sp>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graphicFrame>
        <p:nvGraphicFramePr>
          <p:cNvPr id="14" name="Object 7"/>
          <p:cNvGraphicFramePr>
            <a:graphicFrameLocks noChangeAspect="1"/>
          </p:cNvGraphicFramePr>
          <p:nvPr>
            <p:extLst>
              <p:ext uri="{D42A27DB-BD31-4B8C-83A1-F6EECF244321}">
                <p14:modId xmlns:p14="http://schemas.microsoft.com/office/powerpoint/2010/main" val="727620841"/>
              </p:ext>
            </p:extLst>
          </p:nvPr>
        </p:nvGraphicFramePr>
        <p:xfrm>
          <a:off x="4070349" y="2362200"/>
          <a:ext cx="1082675" cy="681037"/>
        </p:xfrm>
        <a:graphic>
          <a:graphicData uri="http://schemas.openxmlformats.org/presentationml/2006/ole">
            <mc:AlternateContent xmlns:mc="http://schemas.openxmlformats.org/markup-compatibility/2006">
              <mc:Choice xmlns:v="urn:schemas-microsoft-com:vml" Requires="v">
                <p:oleObj spid="_x0000_s2138" name="Equation" r:id="rId3" imgW="545760" imgH="342720" progId="Equation.DSMT4">
                  <p:embed/>
                </p:oleObj>
              </mc:Choice>
              <mc:Fallback>
                <p:oleObj name="Equation" r:id="rId3" imgW="545760" imgH="342720" progId="Equation.DSMT4">
                  <p:embed/>
                  <p:pic>
                    <p:nvPicPr>
                      <p:cNvPr id="0" name=""/>
                      <p:cNvPicPr>
                        <a:picLocks noChangeAspect="1" noChangeArrowheads="1"/>
                      </p:cNvPicPr>
                      <p:nvPr/>
                    </p:nvPicPr>
                    <p:blipFill>
                      <a:blip r:embed="rId4"/>
                      <a:srcRect/>
                      <a:stretch>
                        <a:fillRect/>
                      </a:stretch>
                    </p:blipFill>
                    <p:spPr bwMode="auto">
                      <a:xfrm>
                        <a:off x="4070349" y="2362200"/>
                        <a:ext cx="1082675"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11"/>
          <p:cNvSpPr>
            <a:spLocks noChangeArrowheads="1"/>
          </p:cNvSpPr>
          <p:nvPr/>
        </p:nvSpPr>
        <p:spPr bwMode="auto">
          <a:xfrm>
            <a:off x="838200" y="4191000"/>
            <a:ext cx="3194050" cy="2409825"/>
          </a:xfrm>
          <a:prstGeom prst="rect">
            <a:avLst/>
          </a:prstGeom>
          <a:solidFill>
            <a:srgbClr val="BBE0E3"/>
          </a:solidFill>
          <a:ln w="9525">
            <a:solidFill>
              <a:srgbClr val="000000"/>
            </a:solidFill>
            <a:miter lim="800000"/>
            <a:headEnd/>
            <a:tailEnd/>
          </a:ln>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1" i="0" u="none" strike="noStrike" kern="0" cap="none" spc="0" normalizeH="0" baseline="0" noProof="0" dirty="0" smtClean="0">
              <a:ln>
                <a:noFill/>
              </a:ln>
              <a:solidFill>
                <a:srgbClr val="000000"/>
              </a:solidFill>
              <a:effectLst/>
              <a:uLnTx/>
              <a:uFillTx/>
              <a:latin typeface="Arial" pitchFamily="34" charset="0"/>
            </a:endParaRPr>
          </a:p>
        </p:txBody>
      </p:sp>
      <p:graphicFrame>
        <p:nvGraphicFramePr>
          <p:cNvPr id="19" name="Group 12"/>
          <p:cNvGraphicFramePr>
            <a:graphicFrameLocks noGrp="1"/>
          </p:cNvGraphicFramePr>
          <p:nvPr>
            <p:extLst>
              <p:ext uri="{D42A27DB-BD31-4B8C-83A1-F6EECF244321}">
                <p14:modId xmlns:p14="http://schemas.microsoft.com/office/powerpoint/2010/main" val="248378923"/>
              </p:ext>
            </p:extLst>
          </p:nvPr>
        </p:nvGraphicFramePr>
        <p:xfrm>
          <a:off x="922338" y="5006975"/>
          <a:ext cx="3005137" cy="1524000"/>
        </p:xfrm>
        <a:graphic>
          <a:graphicData uri="http://schemas.openxmlformats.org/drawingml/2006/table">
            <a:tbl>
              <a:tblPr/>
              <a:tblGrid>
                <a:gridCol w="1925637"/>
                <a:gridCol w="1079500"/>
              </a:tblGrid>
              <a:tr h="1809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Standard Deviation (s)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Probability</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a:t>
                      </a:r>
                      <a:r>
                        <a:rPr kumimoji="0" lang="en-US" sz="1400" b="1" i="0" u="none" strike="noStrike" cap="none" normalizeH="0" baseline="0" dirty="0" smtClean="0">
                          <a:ln>
                            <a:noFill/>
                          </a:ln>
                          <a:solidFill>
                            <a:schemeClr val="tx1"/>
                          </a:solidFill>
                          <a:effectLst/>
                          <a:latin typeface="Symbol" panose="05050102010706020507" pitchFamily="18" charset="2"/>
                        </a:rPr>
                        <a:t>1s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68.3%</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a:t>
                      </a:r>
                      <a:r>
                        <a:rPr kumimoji="0" lang="en-US" sz="1400" b="1" i="0" u="none" strike="noStrike" cap="none" normalizeH="0" baseline="0" dirty="0" smtClean="0">
                          <a:ln>
                            <a:noFill/>
                          </a:ln>
                          <a:solidFill>
                            <a:schemeClr val="tx1"/>
                          </a:solidFill>
                          <a:effectLst/>
                          <a:latin typeface="Symbol" panose="05050102010706020507" pitchFamily="18" charset="2"/>
                        </a:rPr>
                        <a:t>2s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95.5%</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a:t>
                      </a:r>
                      <a:r>
                        <a:rPr kumimoji="0" lang="en-US" sz="1400" b="1" i="0" u="none" strike="noStrike" cap="none" normalizeH="0" baseline="0" dirty="0" smtClean="0">
                          <a:ln>
                            <a:noFill/>
                          </a:ln>
                          <a:solidFill>
                            <a:schemeClr val="tx1"/>
                          </a:solidFill>
                          <a:effectLst/>
                          <a:latin typeface="Symbol" panose="05050102010706020507" pitchFamily="18" charset="2"/>
                        </a:rPr>
                        <a:t>3s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99.7%</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a:t>
                      </a:r>
                      <a:r>
                        <a:rPr kumimoji="0" lang="en-US" sz="1400" b="1" i="0" u="none" strike="noStrike" cap="none" normalizeH="0" baseline="0" dirty="0" smtClean="0">
                          <a:ln>
                            <a:noFill/>
                          </a:ln>
                          <a:solidFill>
                            <a:schemeClr val="tx1"/>
                          </a:solidFill>
                          <a:effectLst/>
                          <a:latin typeface="Symbol" panose="05050102010706020507" pitchFamily="18" charset="2"/>
                        </a:rPr>
                        <a:t>4s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99.9%</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 name="Text Box 32"/>
          <p:cNvSpPr txBox="1">
            <a:spLocks noChangeArrowheads="1"/>
          </p:cNvSpPr>
          <p:nvPr/>
        </p:nvSpPr>
        <p:spPr bwMode="auto">
          <a:xfrm>
            <a:off x="946150" y="4222750"/>
            <a:ext cx="29829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dirty="0" smtClean="0">
                <a:ln>
                  <a:noFill/>
                </a:ln>
                <a:solidFill>
                  <a:srgbClr val="CC3300"/>
                </a:solidFill>
                <a:effectLst/>
                <a:uLnTx/>
                <a:uFillTx/>
                <a:latin typeface="Arial" pitchFamily="34" charset="0"/>
              </a:rPr>
              <a:t>Probability of Measuring a value in a certain range is equal to the area of that range</a:t>
            </a:r>
          </a:p>
        </p:txBody>
      </p:sp>
      <p:sp>
        <p:nvSpPr>
          <p:cNvPr id="22" name="Rectangle 21"/>
          <p:cNvSpPr/>
          <p:nvPr/>
        </p:nvSpPr>
        <p:spPr>
          <a:xfrm>
            <a:off x="4953000" y="4518749"/>
            <a:ext cx="3733800" cy="1754326"/>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As an example, a range of one standard deviation above or below the mean (</a:t>
            </a:r>
            <a:r>
              <a:rPr lang="en-US" dirty="0" smtClean="0">
                <a:latin typeface="Symbol" panose="05050102010706020507" pitchFamily="18" charset="2"/>
                <a:cs typeface="Times New Roman" panose="02020603050405020304" pitchFamily="18" charset="0"/>
              </a:rPr>
              <a:t>m</a:t>
            </a:r>
            <a:r>
              <a:rPr lang="en-US" dirty="0" smtClean="0"/>
              <a:t>±</a:t>
            </a:r>
            <a:r>
              <a:rPr lang="en-US" dirty="0" smtClean="0">
                <a:latin typeface="Times New Roman" panose="02020603050405020304" pitchFamily="18" charset="0"/>
                <a:cs typeface="Times New Roman" panose="02020603050405020304" pitchFamily="18" charset="0"/>
              </a:rPr>
              <a:t>1</a:t>
            </a:r>
            <a:r>
              <a:rPr lang="en-US" dirty="0" smtClean="0">
                <a:latin typeface="Symbol" panose="05050102010706020507" pitchFamily="18" charset="2"/>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corresponds to a relative area of 2(0.3413) = 0.6826 or 68.3% of the results in a normal distribution, or roughly two thirds of all its values</a:t>
            </a:r>
            <a:endParaRPr lang="en-US" dirty="0"/>
          </a:p>
        </p:txBody>
      </p:sp>
    </p:spTree>
    <p:extLst>
      <p:ext uri="{BB962C8B-B14F-4D97-AF65-F5344CB8AC3E}">
        <p14:creationId xmlns:p14="http://schemas.microsoft.com/office/powerpoint/2010/main" val="744735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3" indent="0" eaLnBrk="1" hangingPunct="1">
              <a:spcBef>
                <a:spcPts val="600"/>
              </a:spcBef>
              <a:spcAft>
                <a:spcPts val="600"/>
              </a:spcAft>
              <a:buClr>
                <a:srgbClr val="CC3300"/>
              </a:buClr>
              <a:buSzPct val="100000"/>
            </a:pPr>
            <a:r>
              <a:rPr lang="en-US" altLang="en-US" sz="1600" b="0" dirty="0" smtClean="0">
                <a:solidFill>
                  <a:srgbClr val="002060"/>
                </a:solidFill>
              </a:rPr>
              <a:t>Example – </a:t>
            </a:r>
            <a:r>
              <a:rPr lang="en-US" altLang="en-US" sz="1600" b="0" dirty="0" smtClean="0">
                <a:solidFill>
                  <a:srgbClr val="002060"/>
                </a:solidFill>
              </a:rPr>
              <a:t>Outlier Detection by the Q Test</a:t>
            </a:r>
            <a:endParaRPr lang="en-US" altLang="en-US" sz="1600" b="0" dirty="0" smtClean="0">
              <a:solidFill>
                <a:srgbClr val="002060"/>
              </a:solidFill>
            </a:endParaRPr>
          </a:p>
          <a:p>
            <a:pPr marL="461963" lvl="3" indent="0" algn="just" eaLnBrk="1" hangingPunct="1">
              <a:spcBef>
                <a:spcPts val="600"/>
              </a:spcBef>
              <a:spcAft>
                <a:spcPts val="600"/>
              </a:spcAft>
              <a:buClr>
                <a:srgbClr val="CC3300"/>
              </a:buClr>
              <a:buSzPct val="100000"/>
            </a:pPr>
            <a:r>
              <a:rPr lang="en-US" altLang="en-US" sz="1600" b="0" dirty="0" smtClean="0"/>
              <a:t>A urine sample containing a known amount of markers for marijuana is sent to several drug testing labs to evaluate their ability to monitor such compounds. These labs report the following concentrations:  Lab 1: 55.3 </a:t>
            </a:r>
            <a:r>
              <a:rPr lang="en-US" altLang="en-US" sz="1600" b="0" dirty="0" smtClean="0">
                <a:latin typeface="Symbol" panose="05050102010706020507" pitchFamily="18" charset="2"/>
              </a:rPr>
              <a:t>m</a:t>
            </a:r>
            <a:r>
              <a:rPr lang="en-US" altLang="en-US" sz="1600" b="0" dirty="0" smtClean="0"/>
              <a:t>g/L, Lab 2: 57.8 </a:t>
            </a:r>
            <a:r>
              <a:rPr lang="en-US" altLang="en-US" sz="1600" b="0" dirty="0" smtClean="0">
                <a:latin typeface="Symbol" panose="05050102010706020507" pitchFamily="18" charset="2"/>
              </a:rPr>
              <a:t>m</a:t>
            </a:r>
            <a:r>
              <a:rPr lang="en-US" altLang="en-US" sz="1600" b="0" dirty="0" smtClean="0"/>
              <a:t>g/L, Lab 3: 54.0 </a:t>
            </a:r>
            <a:r>
              <a:rPr lang="en-US" altLang="en-US" sz="1600" b="0" dirty="0" smtClean="0">
                <a:latin typeface="Symbol" panose="05050102010706020507" pitchFamily="18" charset="2"/>
              </a:rPr>
              <a:t>m</a:t>
            </a:r>
            <a:r>
              <a:rPr lang="en-US" altLang="en-US" sz="1600" b="0" dirty="0" smtClean="0"/>
              <a:t>g/L, lab 4: 68.1 </a:t>
            </a:r>
            <a:r>
              <a:rPr lang="en-US" altLang="en-US" sz="1600" b="0" dirty="0" smtClean="0">
                <a:latin typeface="Symbol" panose="05050102010706020507" pitchFamily="18" charset="2"/>
              </a:rPr>
              <a:t>m</a:t>
            </a:r>
            <a:r>
              <a:rPr lang="en-US" altLang="en-US" sz="1600" b="0" dirty="0" smtClean="0"/>
              <a:t>g/L, and Lab 5 58.7 </a:t>
            </a:r>
            <a:r>
              <a:rPr lang="en-US" altLang="en-US" sz="1600" b="0" dirty="0" smtClean="0">
                <a:latin typeface="Symbol" panose="05050102010706020507" pitchFamily="18" charset="2"/>
              </a:rPr>
              <a:t>m</a:t>
            </a:r>
            <a:r>
              <a:rPr lang="en-US" altLang="en-US" sz="1600" b="0" dirty="0" smtClean="0"/>
              <a:t>g/L</a:t>
            </a:r>
            <a:endParaRPr lang="en-US" altLang="en-US" sz="1600" b="0" dirty="0" smtClean="0"/>
          </a:p>
          <a:p>
            <a:pPr marL="461963" lvl="3" indent="0" algn="just" eaLnBrk="1" hangingPunct="1">
              <a:spcBef>
                <a:spcPts val="600"/>
              </a:spcBef>
              <a:spcAft>
                <a:spcPts val="600"/>
              </a:spcAft>
              <a:buClr>
                <a:srgbClr val="CC3300"/>
              </a:buClr>
              <a:buSzPct val="100000"/>
            </a:pPr>
            <a:r>
              <a:rPr lang="en-US" altLang="en-US" sz="1600" b="0" dirty="0" smtClean="0"/>
              <a:t>Use the Q test to determine if any of these results can be considered an outlier at the 95% confidence level</a:t>
            </a:r>
            <a:endParaRPr lang="en-US" altLang="en-US" sz="1600" dirty="0" smtClean="0"/>
          </a:p>
        </p:txBody>
      </p:sp>
      <p:sp>
        <p:nvSpPr>
          <p:cNvPr id="7" name="TextBox 6"/>
          <p:cNvSpPr txBox="1"/>
          <p:nvPr/>
        </p:nvSpPr>
        <p:spPr>
          <a:xfrm>
            <a:off x="268287" y="3581400"/>
            <a:ext cx="8686800" cy="1200329"/>
          </a:xfrm>
          <a:prstGeom prst="rect">
            <a:avLst/>
          </a:prstGeom>
          <a:noFill/>
        </p:spPr>
        <p:txBody>
          <a:bodyPr wrap="square" rtlCol="0">
            <a:spAutoFit/>
          </a:bodyPr>
          <a:lstStyle/>
          <a:p>
            <a:r>
              <a:rPr lang="en-US" b="1" u="sng" dirty="0" smtClean="0"/>
              <a:t>Solution</a:t>
            </a:r>
            <a:r>
              <a:rPr lang="en-US" dirty="0" smtClean="0"/>
              <a:t>: </a:t>
            </a:r>
            <a:r>
              <a:rPr lang="en-US" dirty="0" smtClean="0"/>
              <a:t>The low and high values in the group are 54.0 and 68.1 </a:t>
            </a:r>
            <a:r>
              <a:rPr lang="en-US" dirty="0" smtClean="0">
                <a:latin typeface="Symbol" panose="05050102010706020507" pitchFamily="18" charset="2"/>
              </a:rPr>
              <a:t>m</a:t>
            </a:r>
            <a:r>
              <a:rPr lang="en-US" dirty="0" smtClean="0"/>
              <a:t>g/L. The result of 68.1 </a:t>
            </a:r>
            <a:r>
              <a:rPr lang="en-US" dirty="0" smtClean="0">
                <a:latin typeface="Symbol" panose="05050102010706020507" pitchFamily="18" charset="2"/>
              </a:rPr>
              <a:t>m</a:t>
            </a:r>
            <a:r>
              <a:rPr lang="en-US" dirty="0" smtClean="0"/>
              <a:t>g/L is the most likely outlier since it is the furthest from its neighbor, 58.7 </a:t>
            </a:r>
            <a:r>
              <a:rPr lang="en-US" dirty="0" smtClean="0">
                <a:latin typeface="Symbol" panose="05050102010706020507" pitchFamily="18" charset="2"/>
              </a:rPr>
              <a:t>m</a:t>
            </a:r>
            <a:r>
              <a:rPr lang="en-US" dirty="0" smtClean="0"/>
              <a:t>g/L.</a:t>
            </a:r>
          </a:p>
          <a:p>
            <a:endParaRPr lang="en-US" dirty="0"/>
          </a:p>
          <a:p>
            <a:r>
              <a:rPr lang="en-US" dirty="0" smtClean="0"/>
              <a:t>Calculate a </a:t>
            </a:r>
            <a:r>
              <a:rPr lang="en-US" b="1" i="1" dirty="0" smtClean="0"/>
              <a:t>Q</a:t>
            </a:r>
            <a:r>
              <a:rPr lang="en-US" dirty="0" smtClean="0"/>
              <a:t> value:</a:t>
            </a:r>
            <a:endParaRPr lang="en-US"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488779754"/>
              </p:ext>
            </p:extLst>
          </p:nvPr>
        </p:nvGraphicFramePr>
        <p:xfrm>
          <a:off x="3124200" y="5029200"/>
          <a:ext cx="3175000" cy="1387475"/>
        </p:xfrm>
        <a:graphic>
          <a:graphicData uri="http://schemas.openxmlformats.org/presentationml/2006/ole">
            <mc:AlternateContent xmlns:mc="http://schemas.openxmlformats.org/markup-compatibility/2006">
              <mc:Choice xmlns:v="urn:schemas-microsoft-com:vml" Requires="v">
                <p:oleObj spid="_x0000_s24604" name="Equation" r:id="rId3" imgW="1600200" imgH="698400" progId="Equation.DSMT4">
                  <p:embed/>
                </p:oleObj>
              </mc:Choice>
              <mc:Fallback>
                <p:oleObj name="Equation" r:id="rId3" imgW="1600200" imgH="698400" progId="Equation.DSMT4">
                  <p:embed/>
                  <p:pic>
                    <p:nvPicPr>
                      <p:cNvPr id="0" name="Object 3"/>
                      <p:cNvPicPr>
                        <a:picLocks noChangeAspect="1" noChangeArrowheads="1"/>
                      </p:cNvPicPr>
                      <p:nvPr/>
                    </p:nvPicPr>
                    <p:blipFill>
                      <a:blip r:embed="rId4"/>
                      <a:srcRect/>
                      <a:stretch>
                        <a:fillRect/>
                      </a:stretch>
                    </p:blipFill>
                    <p:spPr bwMode="auto">
                      <a:xfrm>
                        <a:off x="3124200" y="5029200"/>
                        <a:ext cx="3175000" cy="138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7831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990600"/>
            <a:ext cx="87661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3" indent="0" eaLnBrk="1" hangingPunct="1">
              <a:spcBef>
                <a:spcPts val="600"/>
              </a:spcBef>
              <a:spcAft>
                <a:spcPts val="600"/>
              </a:spcAft>
              <a:buClr>
                <a:srgbClr val="CC3300"/>
              </a:buClr>
              <a:buSzPct val="100000"/>
            </a:pPr>
            <a:r>
              <a:rPr lang="en-US" altLang="en-US" sz="1600" b="0" dirty="0" smtClean="0">
                <a:solidFill>
                  <a:srgbClr val="002060"/>
                </a:solidFill>
              </a:rPr>
              <a:t>Example – </a:t>
            </a:r>
            <a:r>
              <a:rPr lang="en-US" altLang="en-US" sz="1600" b="0" dirty="0" smtClean="0">
                <a:solidFill>
                  <a:srgbClr val="002060"/>
                </a:solidFill>
              </a:rPr>
              <a:t>Outlier Detection by the Q Test</a:t>
            </a:r>
            <a:endParaRPr lang="en-US" altLang="en-US" sz="1600" b="0" dirty="0" smtClean="0">
              <a:solidFill>
                <a:srgbClr val="002060"/>
              </a:solidFill>
            </a:endParaRPr>
          </a:p>
          <a:p>
            <a:pPr marL="461963" lvl="3" indent="0" algn="just" eaLnBrk="1" hangingPunct="1">
              <a:spcBef>
                <a:spcPts val="600"/>
              </a:spcBef>
              <a:spcAft>
                <a:spcPts val="600"/>
              </a:spcAft>
              <a:buClr>
                <a:srgbClr val="CC3300"/>
              </a:buClr>
              <a:buSzPct val="100000"/>
            </a:pPr>
            <a:r>
              <a:rPr lang="en-US" altLang="en-US" sz="1600" b="0" dirty="0" smtClean="0"/>
              <a:t>A urine sample containing a known amount of markers for marijuana is sent to several drug testing labs to evaluate their ability to monitor such compounds. These labs report the following concentrations:  Lab 1: 55.3 </a:t>
            </a:r>
            <a:r>
              <a:rPr lang="en-US" altLang="en-US" sz="1600" b="0" dirty="0" smtClean="0">
                <a:latin typeface="Symbol" panose="05050102010706020507" pitchFamily="18" charset="2"/>
              </a:rPr>
              <a:t>m</a:t>
            </a:r>
            <a:r>
              <a:rPr lang="en-US" altLang="en-US" sz="1600" b="0" dirty="0" smtClean="0"/>
              <a:t>g/L, Lab 2: 57.8 </a:t>
            </a:r>
            <a:r>
              <a:rPr lang="en-US" altLang="en-US" sz="1600" b="0" dirty="0" smtClean="0">
                <a:latin typeface="Symbol" panose="05050102010706020507" pitchFamily="18" charset="2"/>
              </a:rPr>
              <a:t>m</a:t>
            </a:r>
            <a:r>
              <a:rPr lang="en-US" altLang="en-US" sz="1600" b="0" dirty="0" smtClean="0"/>
              <a:t>g/L, Lab 3: 54.0 </a:t>
            </a:r>
            <a:r>
              <a:rPr lang="en-US" altLang="en-US" sz="1600" b="0" dirty="0" smtClean="0">
                <a:latin typeface="Symbol" panose="05050102010706020507" pitchFamily="18" charset="2"/>
              </a:rPr>
              <a:t>m</a:t>
            </a:r>
            <a:r>
              <a:rPr lang="en-US" altLang="en-US" sz="1600" b="0" dirty="0" smtClean="0"/>
              <a:t>g/L, lab 4: 68.1 </a:t>
            </a:r>
            <a:r>
              <a:rPr lang="en-US" altLang="en-US" sz="1600" b="0" dirty="0" smtClean="0">
                <a:latin typeface="Symbol" panose="05050102010706020507" pitchFamily="18" charset="2"/>
              </a:rPr>
              <a:t>m</a:t>
            </a:r>
            <a:r>
              <a:rPr lang="en-US" altLang="en-US" sz="1600" b="0" dirty="0" smtClean="0"/>
              <a:t>g/L, and Lab 5 58.7 </a:t>
            </a:r>
            <a:r>
              <a:rPr lang="en-US" altLang="en-US" sz="1600" b="0" dirty="0" smtClean="0">
                <a:latin typeface="Symbol" panose="05050102010706020507" pitchFamily="18" charset="2"/>
              </a:rPr>
              <a:t>m</a:t>
            </a:r>
            <a:r>
              <a:rPr lang="en-US" altLang="en-US" sz="1600" b="0" dirty="0" smtClean="0"/>
              <a:t>g/L</a:t>
            </a:r>
            <a:endParaRPr lang="en-US" altLang="en-US" sz="1600" b="0" dirty="0" smtClean="0"/>
          </a:p>
          <a:p>
            <a:pPr marL="461963" lvl="3" indent="0" algn="just" eaLnBrk="1" hangingPunct="1">
              <a:spcBef>
                <a:spcPts val="600"/>
              </a:spcBef>
              <a:spcAft>
                <a:spcPts val="600"/>
              </a:spcAft>
              <a:buClr>
                <a:srgbClr val="CC3300"/>
              </a:buClr>
              <a:buSzPct val="100000"/>
            </a:pPr>
            <a:r>
              <a:rPr lang="en-US" altLang="en-US" sz="1600" b="0" dirty="0" smtClean="0"/>
              <a:t>Use the Q test to determine if any of these results can be considered an outlier at the 95% confidence level</a:t>
            </a:r>
            <a:endParaRPr lang="en-US" altLang="en-US" sz="1600" dirty="0" smtClean="0"/>
          </a:p>
        </p:txBody>
      </p:sp>
      <p:sp>
        <p:nvSpPr>
          <p:cNvPr id="3" name="TextBox 2"/>
          <p:cNvSpPr txBox="1"/>
          <p:nvPr/>
        </p:nvSpPr>
        <p:spPr>
          <a:xfrm>
            <a:off x="268287" y="3581400"/>
            <a:ext cx="8686800" cy="1754326"/>
          </a:xfrm>
          <a:prstGeom prst="rect">
            <a:avLst/>
          </a:prstGeom>
          <a:noFill/>
        </p:spPr>
        <p:txBody>
          <a:bodyPr wrap="square" rtlCol="0">
            <a:spAutoFit/>
          </a:bodyPr>
          <a:lstStyle/>
          <a:p>
            <a:r>
              <a:rPr lang="en-US" b="1" u="sng" dirty="0" smtClean="0"/>
              <a:t>Solution</a:t>
            </a:r>
            <a:r>
              <a:rPr lang="en-US" dirty="0" smtClean="0"/>
              <a:t>: </a:t>
            </a:r>
            <a:r>
              <a:rPr lang="en-US" dirty="0"/>
              <a:t>The </a:t>
            </a:r>
            <a:r>
              <a:rPr lang="en-US" dirty="0" smtClean="0"/>
              <a:t>number of points in this data set is 5 – </a:t>
            </a:r>
            <a:r>
              <a:rPr lang="en-US" b="1" u="sng" dirty="0" smtClean="0">
                <a:solidFill>
                  <a:srgbClr val="C00000"/>
                </a:solidFill>
              </a:rPr>
              <a:t>note:</a:t>
            </a:r>
            <a:r>
              <a:rPr lang="en-US" dirty="0" smtClean="0">
                <a:solidFill>
                  <a:srgbClr val="C00000"/>
                </a:solidFill>
              </a:rPr>
              <a:t> </a:t>
            </a:r>
            <a:r>
              <a:rPr lang="en-US" i="1" dirty="0" smtClean="0">
                <a:solidFill>
                  <a:srgbClr val="C00000"/>
                </a:solidFill>
              </a:rPr>
              <a:t>it is not a degrees of freedom</a:t>
            </a:r>
            <a:endParaRPr lang="en-US" i="1" dirty="0">
              <a:solidFill>
                <a:srgbClr val="C00000"/>
              </a:solidFill>
            </a:endParaRPr>
          </a:p>
          <a:p>
            <a:endParaRPr lang="en-US" dirty="0"/>
          </a:p>
          <a:p>
            <a:r>
              <a:rPr lang="en-US" dirty="0"/>
              <a:t>At a 95% confidence level, the critical </a:t>
            </a:r>
            <a:r>
              <a:rPr lang="en-US" b="1" i="1" dirty="0" smtClean="0"/>
              <a:t>Q</a:t>
            </a:r>
            <a:r>
              <a:rPr lang="en-US" b="1" i="1" baseline="-25000" dirty="0" smtClean="0"/>
              <a:t>c</a:t>
            </a:r>
            <a:r>
              <a:rPr lang="en-US" dirty="0" smtClean="0"/>
              <a:t> </a:t>
            </a:r>
            <a:r>
              <a:rPr lang="en-US" dirty="0"/>
              <a:t>value is </a:t>
            </a:r>
            <a:r>
              <a:rPr lang="en-US" dirty="0" smtClean="0"/>
              <a:t>0.710 from the table on the previous slide</a:t>
            </a:r>
          </a:p>
          <a:p>
            <a:endParaRPr lang="en-US" dirty="0"/>
          </a:p>
          <a:p>
            <a:r>
              <a:rPr lang="en-US" dirty="0" smtClean="0"/>
              <a:t>Since the calculated </a:t>
            </a:r>
            <a:r>
              <a:rPr lang="en-US" b="1" i="1" dirty="0" smtClean="0"/>
              <a:t>Q</a:t>
            </a:r>
            <a:r>
              <a:rPr lang="en-US" dirty="0" smtClean="0"/>
              <a:t> is less than the critical </a:t>
            </a:r>
            <a:r>
              <a:rPr lang="en-US" b="1" i="1" dirty="0" smtClean="0"/>
              <a:t>Q</a:t>
            </a:r>
            <a:r>
              <a:rPr lang="en-US" b="1" i="1" baseline="-25000" dirty="0" smtClean="0"/>
              <a:t>c</a:t>
            </a:r>
            <a:r>
              <a:rPr lang="en-US" dirty="0" smtClean="0"/>
              <a:t> value ( (0.66</a:t>
            </a:r>
            <a:r>
              <a:rPr lang="en-US" u="sng" dirty="0" smtClean="0"/>
              <a:t>7</a:t>
            </a:r>
            <a:r>
              <a:rPr lang="en-US" dirty="0" smtClean="0"/>
              <a:t> &lt; 0.710), the point at 68.1 </a:t>
            </a:r>
            <a:r>
              <a:rPr lang="en-US" dirty="0" smtClean="0">
                <a:latin typeface="Symbol" panose="05050102010706020507" pitchFamily="18" charset="2"/>
              </a:rPr>
              <a:t>m</a:t>
            </a:r>
            <a:r>
              <a:rPr lang="en-US" dirty="0" smtClean="0"/>
              <a:t>g/L can not be called an outlier at the 95% confidence level</a:t>
            </a:r>
            <a:endParaRPr lang="en-US" dirty="0"/>
          </a:p>
        </p:txBody>
      </p:sp>
      <p:sp>
        <p:nvSpPr>
          <p:cNvPr id="5"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Tree>
    <p:extLst>
      <p:ext uri="{BB962C8B-B14F-4D97-AF65-F5344CB8AC3E}">
        <p14:creationId xmlns:p14="http://schemas.microsoft.com/office/powerpoint/2010/main" val="15705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14400"/>
            <a:ext cx="8766175"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smtClean="0">
                <a:solidFill>
                  <a:schemeClr val="tx2"/>
                </a:solidFill>
              </a:rPr>
              <a:t>Fitting Experimental Results</a:t>
            </a:r>
            <a:endParaRPr lang="en-US" altLang="en-US" sz="1600" b="0" dirty="0" smtClean="0"/>
          </a:p>
          <a:p>
            <a:pPr lvl="1" eaLnBrk="1" hangingPunct="1"/>
            <a:r>
              <a:rPr lang="en-US" altLang="en-US" dirty="0" smtClean="0">
                <a:solidFill>
                  <a:srgbClr val="CC3300"/>
                </a:solidFill>
              </a:rPr>
              <a:t>Linear Regression:</a:t>
            </a:r>
            <a:endParaRPr lang="en-US" altLang="en-US" dirty="0" smtClean="0">
              <a:solidFill>
                <a:srgbClr val="CC3300"/>
              </a:solidFill>
            </a:endParaRPr>
          </a:p>
          <a:p>
            <a:pPr lvl="1" eaLnBrk="1" hangingPunct="1"/>
            <a:endParaRPr lang="en-US" altLang="en-US" dirty="0">
              <a:solidFill>
                <a:srgbClr val="CC3300"/>
              </a:solidFill>
            </a:endParaRPr>
          </a:p>
          <a:p>
            <a:pPr lvl="1" eaLnBrk="1" hangingPunct="1">
              <a:spcAft>
                <a:spcPts val="600"/>
              </a:spcAft>
              <a:buAutoNum type="romanUcPeriod"/>
            </a:pPr>
            <a:r>
              <a:rPr lang="en-US" altLang="en-US" sz="1600" b="0" dirty="0" smtClean="0"/>
              <a:t>How to fit an equation or line to a set of results</a:t>
            </a:r>
            <a:endParaRPr lang="en-US" altLang="en-US" sz="1600" i="1" dirty="0" smtClean="0"/>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Many types of equations, but the most common is a straight line</a:t>
            </a:r>
            <a:endParaRPr lang="en-US" altLang="en-US" sz="1600" b="0" dirty="0" smtClean="0">
              <a:solidFill>
                <a:srgbClr val="002060"/>
              </a:solidFill>
            </a:endParaRPr>
          </a:p>
          <a:p>
            <a:pPr marL="1200150" lvl="2" indent="-285750" eaLnBrk="1" hangingPunct="1">
              <a:spcAft>
                <a:spcPts val="600"/>
              </a:spcAft>
              <a:buFont typeface="Arial" panose="020B0604020202020204" pitchFamily="34" charset="0"/>
              <a:buChar char="•"/>
            </a:pPr>
            <a:r>
              <a:rPr lang="en-US" altLang="en-US" sz="1600" b="0" dirty="0" smtClean="0">
                <a:solidFill>
                  <a:srgbClr val="002060"/>
                </a:solidFill>
              </a:rPr>
              <a:t>A common method for deterring the best-fit line for a data set is a process known as </a:t>
            </a:r>
            <a:r>
              <a:rPr lang="en-US" altLang="en-US" sz="1600" i="1" dirty="0" smtClean="0"/>
              <a:t>linear regression</a:t>
            </a:r>
            <a:endParaRPr lang="en-US" altLang="en-US" sz="1600" i="1" dirty="0" smtClean="0"/>
          </a:p>
          <a:p>
            <a:pPr marL="914400" indent="-452438" eaLnBrk="1" hangingPunct="1">
              <a:spcAft>
                <a:spcPts val="600"/>
              </a:spcAft>
              <a:buAutoNum type="romanUcPeriod" startAt="2"/>
            </a:pPr>
            <a:r>
              <a:rPr lang="en-US" altLang="en-US" sz="1600" b="0" dirty="0" smtClean="0"/>
              <a:t>Application of Linear Regression</a:t>
            </a:r>
            <a:endParaRPr lang="en-US" altLang="en-US" sz="1600" b="0" baseline="-25000" dirty="0" smtClean="0"/>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Involves a set of (</a:t>
            </a:r>
            <a:r>
              <a:rPr lang="en-US" altLang="en-US" sz="1600" i="1" dirty="0" smtClean="0">
                <a:solidFill>
                  <a:srgbClr val="002060"/>
                </a:solidFill>
              </a:rPr>
              <a:t>x</a:t>
            </a:r>
            <a:r>
              <a:rPr lang="en-US" altLang="en-US" sz="1600" b="0" dirty="0" smtClean="0">
                <a:solidFill>
                  <a:srgbClr val="002060"/>
                </a:solidFill>
              </a:rPr>
              <a:t>, </a:t>
            </a:r>
            <a:r>
              <a:rPr lang="en-US" altLang="en-US" sz="1600" i="1" dirty="0" smtClean="0">
                <a:solidFill>
                  <a:srgbClr val="002060"/>
                </a:solidFill>
              </a:rPr>
              <a:t>y</a:t>
            </a:r>
            <a:r>
              <a:rPr lang="en-US" altLang="en-US" sz="1600" b="0" dirty="0" smtClean="0">
                <a:solidFill>
                  <a:srgbClr val="002060"/>
                </a:solidFill>
              </a:rPr>
              <a:t>) values</a:t>
            </a:r>
            <a:endParaRPr lang="en-US" altLang="en-US" sz="1600" b="0"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i="1" dirty="0" smtClean="0">
                <a:solidFill>
                  <a:srgbClr val="002060"/>
                </a:solidFill>
              </a:rPr>
              <a:t>y</a:t>
            </a:r>
            <a:r>
              <a:rPr lang="en-US" altLang="en-US" sz="1600" b="0" dirty="0" smtClean="0">
                <a:solidFill>
                  <a:srgbClr val="002060"/>
                </a:solidFill>
              </a:rPr>
              <a:t> is the dependent variable, and </a:t>
            </a:r>
            <a:r>
              <a:rPr lang="en-US" altLang="en-US" sz="1600" i="1" dirty="0" smtClean="0">
                <a:solidFill>
                  <a:srgbClr val="002060"/>
                </a:solidFill>
              </a:rPr>
              <a:t>x</a:t>
            </a:r>
            <a:r>
              <a:rPr lang="en-US" altLang="en-US" sz="1600" b="0" dirty="0" smtClean="0">
                <a:solidFill>
                  <a:srgbClr val="002060"/>
                </a:solidFill>
              </a:rPr>
              <a:t> is the independent variable</a:t>
            </a:r>
            <a:endParaRPr lang="en-US" altLang="en-US" sz="1600" b="0"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Fit to an equation with the following form:</a:t>
            </a:r>
          </a:p>
          <a:p>
            <a:pPr marL="1371600" lvl="1" indent="-452438" eaLnBrk="1" hangingPunct="1">
              <a:spcAft>
                <a:spcPts val="600"/>
              </a:spcAft>
              <a:buFont typeface="Arial" panose="020B0604020202020204" pitchFamily="34" charset="0"/>
              <a:buChar char="•"/>
            </a:pPr>
            <a:endParaRPr lang="en-US" altLang="en-US" sz="1600" b="0" dirty="0">
              <a:solidFill>
                <a:srgbClr val="002060"/>
              </a:solidFill>
            </a:endParaRPr>
          </a:p>
          <a:p>
            <a:pPr marL="1371600" lvl="1" indent="-452438" eaLnBrk="1" hangingPunct="1">
              <a:spcAft>
                <a:spcPts val="600"/>
              </a:spcAft>
              <a:buFont typeface="Arial" panose="020B0604020202020204" pitchFamily="34" charset="0"/>
              <a:buChar char="•"/>
            </a:pPr>
            <a:endParaRPr lang="en-US" altLang="en-US" sz="1600" b="0" dirty="0" smtClean="0">
              <a:solidFill>
                <a:srgbClr val="002060"/>
              </a:solidFill>
            </a:endParaRPr>
          </a:p>
          <a:p>
            <a:pPr marL="1600200" lvl="2" indent="-452438" eaLnBrk="1" hangingPunct="1">
              <a:spcAft>
                <a:spcPts val="600"/>
              </a:spcAft>
              <a:buFont typeface="Arial" panose="020B0604020202020204" pitchFamily="34" charset="0"/>
              <a:buChar char="−"/>
            </a:pPr>
            <a:r>
              <a:rPr lang="en-US" altLang="en-US" sz="1600" b="0" dirty="0"/>
              <a:t>w</a:t>
            </a:r>
            <a:r>
              <a:rPr lang="en-US" altLang="en-US" sz="1600" b="0" dirty="0" smtClean="0"/>
              <a:t>here:</a:t>
            </a:r>
          </a:p>
          <a:p>
            <a:pPr marL="1833562" lvl="3" indent="0" eaLnBrk="1" hangingPunct="1">
              <a:spcAft>
                <a:spcPts val="600"/>
              </a:spcAft>
            </a:pPr>
            <a:r>
              <a:rPr lang="en-US" altLang="en-US" sz="1600" i="1" dirty="0" smtClean="0"/>
              <a:t>m</a:t>
            </a:r>
            <a:r>
              <a:rPr lang="en-US" altLang="en-US" sz="1600" b="0" dirty="0" smtClean="0"/>
              <a:t> is the slope (representing the change in </a:t>
            </a:r>
            <a:r>
              <a:rPr lang="en-US" altLang="en-US" sz="1600" i="1" dirty="0" smtClean="0"/>
              <a:t>y</a:t>
            </a:r>
            <a:r>
              <a:rPr lang="en-US" altLang="en-US" sz="1600" b="0" dirty="0" smtClean="0"/>
              <a:t> versus </a:t>
            </a:r>
            <a:r>
              <a:rPr lang="en-US" altLang="en-US" sz="1600" i="1" dirty="0" smtClean="0"/>
              <a:t>x</a:t>
            </a:r>
            <a:r>
              <a:rPr lang="en-US" altLang="en-US" sz="1600" b="0" dirty="0" smtClean="0"/>
              <a:t>)</a:t>
            </a:r>
          </a:p>
          <a:p>
            <a:pPr marL="1833562" lvl="3" indent="0" eaLnBrk="1" hangingPunct="1">
              <a:spcAft>
                <a:spcPts val="600"/>
              </a:spcAft>
            </a:pPr>
            <a:r>
              <a:rPr lang="en-US" altLang="en-US" sz="1600" i="1" dirty="0" smtClean="0"/>
              <a:t>b</a:t>
            </a:r>
            <a:r>
              <a:rPr lang="en-US" altLang="en-US" sz="1600" b="0" dirty="0" smtClean="0"/>
              <a:t> is the line’s intercept on the y-axis</a:t>
            </a:r>
          </a:p>
          <a:p>
            <a:pPr marL="1833562" lvl="3" indent="0" eaLnBrk="1" hangingPunct="1">
              <a:spcAft>
                <a:spcPts val="600"/>
              </a:spcAft>
            </a:pPr>
            <a:r>
              <a:rPr lang="en-US" altLang="en-US" sz="1600" i="1" dirty="0" smtClean="0"/>
              <a:t>x</a:t>
            </a:r>
            <a:r>
              <a:rPr lang="en-US" altLang="en-US" sz="1600" i="1" baseline="-25000" dirty="0" smtClean="0"/>
              <a:t>i</a:t>
            </a:r>
            <a:r>
              <a:rPr lang="en-US" altLang="en-US" sz="1600" b="0" dirty="0" smtClean="0"/>
              <a:t> is a given </a:t>
            </a:r>
            <a:r>
              <a:rPr lang="en-US" altLang="en-US" sz="1600" i="1" dirty="0" smtClean="0"/>
              <a:t>x</a:t>
            </a:r>
            <a:r>
              <a:rPr lang="en-US" altLang="en-US" sz="1600" b="0" dirty="0" smtClean="0"/>
              <a:t> value in the data set</a:t>
            </a:r>
          </a:p>
          <a:p>
            <a:pPr marL="1833562" lvl="3" indent="0" eaLnBrk="1" hangingPunct="1">
              <a:spcAft>
                <a:spcPts val="600"/>
              </a:spcAft>
            </a:pPr>
            <a:r>
              <a:rPr lang="en-US" altLang="en-US" sz="1600" i="1" dirty="0"/>
              <a:t>y</a:t>
            </a:r>
            <a:r>
              <a:rPr lang="en-US" altLang="en-US" sz="1600" i="1" baseline="-25000" dirty="0" smtClean="0"/>
              <a:t>i,calc</a:t>
            </a:r>
            <a:r>
              <a:rPr lang="en-US" altLang="en-US" sz="1600" b="0" dirty="0" smtClean="0"/>
              <a:t> is the response predicted at </a:t>
            </a:r>
            <a:r>
              <a:rPr lang="en-US" altLang="en-US" sz="1600" i="1" dirty="0" smtClean="0"/>
              <a:t>x</a:t>
            </a:r>
            <a:r>
              <a:rPr lang="en-US" altLang="en-US" sz="1600" i="1" baseline="-25000" dirty="0" smtClean="0"/>
              <a:t>i</a:t>
            </a:r>
            <a:r>
              <a:rPr lang="en-US" altLang="en-US" sz="1600" b="0" dirty="0" smtClean="0"/>
              <a:t> by the best-fit line</a:t>
            </a:r>
            <a:endParaRPr lang="en-US" altLang="en-US" sz="16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718278762"/>
              </p:ext>
            </p:extLst>
          </p:nvPr>
        </p:nvGraphicFramePr>
        <p:xfrm>
          <a:off x="3742531" y="4572000"/>
          <a:ext cx="1738312" cy="404812"/>
        </p:xfrm>
        <a:graphic>
          <a:graphicData uri="http://schemas.openxmlformats.org/presentationml/2006/ole">
            <mc:AlternateContent xmlns:mc="http://schemas.openxmlformats.org/markup-compatibility/2006">
              <mc:Choice xmlns:v="urn:schemas-microsoft-com:vml" Requires="v">
                <p:oleObj spid="_x0000_s26652" name="Equation" r:id="rId3" imgW="876240" imgH="203040" progId="Equation.DSMT4">
                  <p:embed/>
                </p:oleObj>
              </mc:Choice>
              <mc:Fallback>
                <p:oleObj name="Equation" r:id="rId3" imgW="876240" imgH="203040" progId="Equation.DSMT4">
                  <p:embed/>
                  <p:pic>
                    <p:nvPicPr>
                      <p:cNvPr id="0" name="Object 3"/>
                      <p:cNvPicPr>
                        <a:picLocks noChangeAspect="1" noChangeArrowheads="1"/>
                      </p:cNvPicPr>
                      <p:nvPr/>
                    </p:nvPicPr>
                    <p:blipFill>
                      <a:blip r:embed="rId4"/>
                      <a:srcRect/>
                      <a:stretch>
                        <a:fillRect/>
                      </a:stretch>
                    </p:blipFill>
                    <p:spPr bwMode="auto">
                      <a:xfrm>
                        <a:off x="3742531" y="4572000"/>
                        <a:ext cx="1738312"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517168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14400"/>
            <a:ext cx="8766175"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smtClean="0">
                <a:solidFill>
                  <a:schemeClr val="tx2"/>
                </a:solidFill>
              </a:rPr>
              <a:t>Fitting Experimental Results</a:t>
            </a:r>
            <a:endParaRPr lang="en-US" altLang="en-US" dirty="0" smtClean="0">
              <a:solidFill>
                <a:srgbClr val="CC3300"/>
              </a:solidFill>
            </a:endParaRPr>
          </a:p>
          <a:p>
            <a:pPr marL="914400" indent="-452438" eaLnBrk="1" hangingPunct="1">
              <a:spcAft>
                <a:spcPts val="600"/>
              </a:spcAft>
              <a:buAutoNum type="romanUcPeriod" startAt="2"/>
            </a:pPr>
            <a:r>
              <a:rPr lang="en-US" altLang="en-US" sz="1600" b="0" dirty="0" smtClean="0"/>
              <a:t>Application of Linear Regression</a:t>
            </a:r>
            <a:endParaRPr lang="en-US" altLang="en-US" sz="1600" b="0" baseline="-25000" dirty="0" smtClean="0"/>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Obtain the best estimates for </a:t>
            </a:r>
            <a:r>
              <a:rPr lang="en-US" altLang="en-US" sz="1600" i="1" dirty="0" smtClean="0">
                <a:solidFill>
                  <a:srgbClr val="002060"/>
                </a:solidFill>
              </a:rPr>
              <a:t>m</a:t>
            </a:r>
            <a:r>
              <a:rPr lang="en-US" altLang="en-US" sz="1600" b="0" dirty="0" smtClean="0">
                <a:solidFill>
                  <a:srgbClr val="002060"/>
                </a:solidFill>
              </a:rPr>
              <a:t> and </a:t>
            </a:r>
            <a:r>
              <a:rPr lang="en-US" altLang="en-US" sz="1600" i="1" dirty="0" smtClean="0">
                <a:solidFill>
                  <a:srgbClr val="002060"/>
                </a:solidFill>
              </a:rPr>
              <a:t>b</a:t>
            </a:r>
            <a:r>
              <a:rPr lang="en-US" altLang="en-US" sz="1600" b="0" dirty="0" smtClean="0">
                <a:solidFill>
                  <a:srgbClr val="002060"/>
                </a:solidFill>
              </a:rPr>
              <a:t> by using the method of </a:t>
            </a:r>
            <a:r>
              <a:rPr lang="en-US" altLang="en-US" sz="1600" i="1" dirty="0" smtClean="0">
                <a:solidFill>
                  <a:srgbClr val="C00000"/>
                </a:solidFill>
              </a:rPr>
              <a:t>least squares analysis</a:t>
            </a:r>
            <a:r>
              <a:rPr lang="en-US" altLang="en-US" sz="1600" b="0" dirty="0" smtClean="0">
                <a:solidFill>
                  <a:srgbClr val="002060"/>
                </a:solidFill>
              </a:rPr>
              <a:t>.</a:t>
            </a:r>
            <a:endParaRPr lang="en-US" altLang="en-US" sz="1600" b="0"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Least squares analysis results in a series of equations that allow the slope and intercept for the best-fit line to be calculated for a particular data set based on the number of points in the data set (</a:t>
            </a:r>
            <a:r>
              <a:rPr lang="en-US" altLang="en-US" sz="1600" i="1" dirty="0" smtClean="0">
                <a:solidFill>
                  <a:srgbClr val="002060"/>
                </a:solidFill>
              </a:rPr>
              <a:t>n</a:t>
            </a:r>
            <a:r>
              <a:rPr lang="en-US" altLang="en-US" sz="1600" b="0" dirty="0" smtClean="0">
                <a:solidFill>
                  <a:srgbClr val="002060"/>
                </a:solidFill>
              </a:rPr>
              <a:t>) and the values for each (</a:t>
            </a:r>
            <a:r>
              <a:rPr lang="en-US" altLang="en-US" sz="1600" i="1" dirty="0" smtClean="0">
                <a:solidFill>
                  <a:srgbClr val="002060"/>
                </a:solidFill>
              </a:rPr>
              <a:t>x</a:t>
            </a:r>
            <a:r>
              <a:rPr lang="en-US" altLang="en-US" sz="1600" b="0" dirty="0" smtClean="0">
                <a:solidFill>
                  <a:srgbClr val="002060"/>
                </a:solidFill>
              </a:rPr>
              <a:t>, </a:t>
            </a:r>
            <a:r>
              <a:rPr lang="en-US" altLang="en-US" sz="1600" i="1" dirty="0" smtClean="0">
                <a:solidFill>
                  <a:srgbClr val="002060"/>
                </a:solidFill>
              </a:rPr>
              <a:t>y</a:t>
            </a:r>
            <a:r>
              <a:rPr lang="en-US" altLang="en-US" sz="1600" b="0" dirty="0" smtClean="0">
                <a:solidFill>
                  <a:srgbClr val="002060"/>
                </a:solidFill>
              </a:rPr>
              <a:t>) pair</a:t>
            </a:r>
            <a:endParaRPr lang="en-US" altLang="en-US" sz="1600" b="0" dirty="0" smtClean="0">
              <a:solidFill>
                <a:srgbClr val="002060"/>
              </a:solidFill>
            </a:endParaRPr>
          </a:p>
          <a:p>
            <a:pPr marL="1371600" lvl="1" indent="-452438" eaLnBrk="1" hangingPunct="1">
              <a:spcAft>
                <a:spcPts val="600"/>
              </a:spcAft>
              <a:buFont typeface="Arial" panose="020B0604020202020204" pitchFamily="34" charset="0"/>
              <a:buChar char="•"/>
            </a:pPr>
            <a:r>
              <a:rPr lang="en-US" altLang="en-US" sz="1600" b="0" dirty="0" smtClean="0">
                <a:solidFill>
                  <a:srgbClr val="002060"/>
                </a:solidFill>
              </a:rPr>
              <a:t>Can be calculated manually, best-fit lines are routinely determined using a computer </a:t>
            </a:r>
          </a:p>
        </p:txBody>
      </p:sp>
      <p:grpSp>
        <p:nvGrpSpPr>
          <p:cNvPr id="7" name="Group 6"/>
          <p:cNvGrpSpPr/>
          <p:nvPr/>
        </p:nvGrpSpPr>
        <p:grpSpPr>
          <a:xfrm>
            <a:off x="1524000" y="3886200"/>
            <a:ext cx="3452812" cy="2901950"/>
            <a:chOff x="409575" y="2933700"/>
            <a:chExt cx="4414838" cy="3778250"/>
          </a:xfrm>
        </p:grpSpPr>
        <p:pic>
          <p:nvPicPr>
            <p:cNvPr id="5" name="Picture 14" descr="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75" y="2933700"/>
              <a:ext cx="4414838"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16"/>
            <p:cNvSpPr>
              <a:spLocks noChangeArrowheads="1"/>
            </p:cNvSpPr>
            <p:nvPr/>
          </p:nvSpPr>
          <p:spPr bwMode="auto">
            <a:xfrm>
              <a:off x="1042988" y="5324475"/>
              <a:ext cx="914400" cy="504825"/>
            </a:xfrm>
            <a:prstGeom prst="ellipse">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en-US" altLang="en-US" dirty="0"/>
            </a:p>
          </p:txBody>
        </p:sp>
      </p:grpSp>
      <p:graphicFrame>
        <p:nvGraphicFramePr>
          <p:cNvPr id="8" name="Object 7"/>
          <p:cNvGraphicFramePr>
            <a:graphicFrameLocks noChangeAspect="1"/>
          </p:cNvGraphicFramePr>
          <p:nvPr>
            <p:extLst>
              <p:ext uri="{D42A27DB-BD31-4B8C-83A1-F6EECF244321}">
                <p14:modId xmlns:p14="http://schemas.microsoft.com/office/powerpoint/2010/main" val="4051699615"/>
              </p:ext>
            </p:extLst>
          </p:nvPr>
        </p:nvGraphicFramePr>
        <p:xfrm>
          <a:off x="6324600" y="5475057"/>
          <a:ext cx="1611312" cy="635159"/>
        </p:xfrm>
        <a:graphic>
          <a:graphicData uri="http://schemas.openxmlformats.org/presentationml/2006/ole">
            <mc:AlternateContent xmlns:mc="http://schemas.openxmlformats.org/markup-compatibility/2006">
              <mc:Choice xmlns:v="urn:schemas-microsoft-com:vml" Requires="v">
                <p:oleObj spid="_x0000_s27694" name="Equation" r:id="rId4" imgW="876240" imgH="342720" progId="Equation.DSMT4">
                  <p:embed/>
                </p:oleObj>
              </mc:Choice>
              <mc:Fallback>
                <p:oleObj name="Equation" r:id="rId4" imgW="876240" imgH="342720" progId="Equation.DSMT4">
                  <p:embed/>
                  <p:pic>
                    <p:nvPicPr>
                      <p:cNvPr id="0" name="Object 15"/>
                      <p:cNvPicPr>
                        <a:picLocks noChangeAspect="1" noChangeArrowheads="1"/>
                      </p:cNvPicPr>
                      <p:nvPr/>
                    </p:nvPicPr>
                    <p:blipFill>
                      <a:blip r:embed="rId5"/>
                      <a:srcRect/>
                      <a:stretch>
                        <a:fillRect/>
                      </a:stretch>
                    </p:blipFill>
                    <p:spPr bwMode="auto">
                      <a:xfrm>
                        <a:off x="6324600" y="5475057"/>
                        <a:ext cx="1611312" cy="635159"/>
                      </a:xfrm>
                      <a:prstGeom prst="rect">
                        <a:avLst/>
                      </a:prstGeom>
                      <a:noFill/>
                      <a:ln>
                        <a:noFill/>
                      </a:ln>
                      <a:effec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43245298"/>
              </p:ext>
            </p:extLst>
          </p:nvPr>
        </p:nvGraphicFramePr>
        <p:xfrm>
          <a:off x="6172200" y="4648200"/>
          <a:ext cx="1738312" cy="404813"/>
        </p:xfrm>
        <a:graphic>
          <a:graphicData uri="http://schemas.openxmlformats.org/presentationml/2006/ole">
            <mc:AlternateContent xmlns:mc="http://schemas.openxmlformats.org/markup-compatibility/2006">
              <mc:Choice xmlns:v="urn:schemas-microsoft-com:vml" Requires="v">
                <p:oleObj spid="_x0000_s27695" name="Equation" r:id="rId6" imgW="876240" imgH="203040" progId="Equation.DSMT4">
                  <p:embed/>
                </p:oleObj>
              </mc:Choice>
              <mc:Fallback>
                <p:oleObj name="Equation" r:id="rId6" imgW="876240" imgH="20304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648200"/>
                        <a:ext cx="1738312"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15979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284163" y="1189038"/>
            <a:ext cx="876617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286000" indent="-457200" eaLnBrk="0" hangingPunct="0">
              <a:defRPr b="1">
                <a:solidFill>
                  <a:schemeClr val="tx1"/>
                </a:solidFill>
                <a:latin typeface="Arial" pitchFamily="34" charset="0"/>
              </a:defRPr>
            </a:lvl5pPr>
            <a:lvl6pPr marL="2743200" indent="-457200" eaLnBrk="0" fontAlgn="base" hangingPunct="0">
              <a:spcBef>
                <a:spcPct val="0"/>
              </a:spcBef>
              <a:spcAft>
                <a:spcPct val="0"/>
              </a:spcAft>
              <a:defRPr b="1">
                <a:solidFill>
                  <a:schemeClr val="tx1"/>
                </a:solidFill>
                <a:latin typeface="Arial" pitchFamily="34" charset="0"/>
              </a:defRPr>
            </a:lvl6pPr>
            <a:lvl7pPr marL="3200400" indent="-457200" eaLnBrk="0" fontAlgn="base" hangingPunct="0">
              <a:spcBef>
                <a:spcPct val="0"/>
              </a:spcBef>
              <a:spcAft>
                <a:spcPct val="0"/>
              </a:spcAft>
              <a:defRPr b="1">
                <a:solidFill>
                  <a:schemeClr val="tx1"/>
                </a:solidFill>
                <a:latin typeface="Arial" pitchFamily="34" charset="0"/>
              </a:defRPr>
            </a:lvl7pPr>
            <a:lvl8pPr marL="3657600" indent="-457200" eaLnBrk="0" fontAlgn="base" hangingPunct="0">
              <a:spcBef>
                <a:spcPct val="0"/>
              </a:spcBef>
              <a:spcAft>
                <a:spcPct val="0"/>
              </a:spcAft>
              <a:defRPr b="1">
                <a:solidFill>
                  <a:schemeClr val="tx1"/>
                </a:solidFill>
                <a:latin typeface="Arial" pitchFamily="34" charset="0"/>
              </a:defRPr>
            </a:lvl8pPr>
            <a:lvl9pPr marL="4114800" indent="-4572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a:solidFill>
                  <a:schemeClr val="tx2"/>
                </a:solidFill>
              </a:rPr>
              <a:t>Fitting Experimental </a:t>
            </a:r>
            <a:r>
              <a:rPr lang="en-US" altLang="en-US" sz="2000" b="0" i="1" dirty="0" smtClean="0">
                <a:solidFill>
                  <a:schemeClr val="tx2"/>
                </a:solidFill>
              </a:rPr>
              <a:t>Results</a:t>
            </a:r>
            <a:endParaRPr lang="en-US" altLang="en-US" b="0" i="1" dirty="0">
              <a:solidFill>
                <a:schemeClr val="tx2"/>
              </a:solidFill>
            </a:endParaRPr>
          </a:p>
          <a:p>
            <a:pPr lvl="1" eaLnBrk="1" hangingPunct="1">
              <a:spcAft>
                <a:spcPts val="600"/>
              </a:spcAft>
            </a:pPr>
            <a:r>
              <a:rPr lang="en-US" altLang="en-US" b="0" dirty="0" smtClean="0"/>
              <a:t>III.</a:t>
            </a:r>
            <a:r>
              <a:rPr lang="en-US" altLang="en-US" sz="1600" b="0" dirty="0"/>
              <a:t>	</a:t>
            </a:r>
            <a:r>
              <a:rPr lang="en-US" altLang="en-US" sz="1600" b="0" dirty="0" smtClean="0"/>
              <a:t>Least Squares Analysis</a:t>
            </a:r>
            <a:r>
              <a:rPr lang="en-US" altLang="en-US" sz="1600" b="0" dirty="0"/>
              <a:t>.</a:t>
            </a:r>
            <a:endParaRPr lang="en-US" altLang="en-US" b="0" dirty="0"/>
          </a:p>
          <a:p>
            <a:pPr lvl="2"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Minimize </a:t>
            </a:r>
            <a:r>
              <a:rPr lang="en-US" altLang="en-US" sz="1600" b="0" dirty="0">
                <a:solidFill>
                  <a:srgbClr val="002060"/>
                </a:solidFill>
              </a:rPr>
              <a:t>vertical deviation between points and line</a:t>
            </a:r>
          </a:p>
          <a:p>
            <a:pPr lvl="4" eaLnBrk="1" hangingPunct="1">
              <a:spcAft>
                <a:spcPts val="600"/>
              </a:spcAft>
              <a:buClr>
                <a:srgbClr val="CC3300"/>
              </a:buClr>
              <a:buSzPct val="60000"/>
              <a:buFont typeface="Wingdings" pitchFamily="2" charset="2"/>
              <a:buChar char="Ø"/>
            </a:pPr>
            <a:endParaRPr lang="en-US" altLang="en-US" sz="1400" dirty="0">
              <a:solidFill>
                <a:schemeClr val="accent2"/>
              </a:solidFill>
            </a:endParaRPr>
          </a:p>
          <a:p>
            <a:pPr lvl="4" eaLnBrk="1" hangingPunct="1">
              <a:spcAft>
                <a:spcPts val="600"/>
              </a:spcAft>
              <a:buClr>
                <a:srgbClr val="CC3300"/>
              </a:buClr>
              <a:buSzPct val="60000"/>
              <a:buFont typeface="Wingdings" pitchFamily="2" charset="2"/>
              <a:buChar char="Ø"/>
            </a:pPr>
            <a:endParaRPr lang="en-US" altLang="en-US" sz="1400" dirty="0">
              <a:solidFill>
                <a:schemeClr val="accent2"/>
              </a:solidFill>
            </a:endParaRPr>
          </a:p>
          <a:p>
            <a:pPr marL="1200150" lvl="2" indent="-285750" eaLnBrk="1" hangingPunct="1">
              <a:spcAft>
                <a:spcPts val="600"/>
              </a:spcAft>
              <a:buClr>
                <a:srgbClr val="CC3300"/>
              </a:buClr>
              <a:buSzPct val="100000"/>
              <a:buFont typeface="Arial" panose="020B0604020202020204" pitchFamily="34" charset="0"/>
              <a:buChar char="•"/>
            </a:pPr>
            <a:r>
              <a:rPr lang="en-US" altLang="en-US" sz="1600" b="0" dirty="0">
                <a:solidFill>
                  <a:srgbClr val="002060"/>
                </a:solidFill>
              </a:rPr>
              <a:t>Use square of the deviations </a:t>
            </a:r>
            <a:r>
              <a:rPr lang="en-US" altLang="en-US" sz="1600" b="0" dirty="0">
                <a:solidFill>
                  <a:srgbClr val="002060"/>
                </a:solidFill>
                <a:sym typeface="Wingdings" pitchFamily="2" charset="2"/>
              </a:rPr>
              <a:t> deviation irrespective of sign</a:t>
            </a:r>
            <a:endParaRPr lang="en-US" altLang="en-US" sz="1600" b="0" dirty="0">
              <a:solidFill>
                <a:srgbClr val="002060"/>
              </a:solidFill>
            </a:endParaRPr>
          </a:p>
          <a:p>
            <a:pPr lvl="3" eaLnBrk="1" hangingPunct="1">
              <a:buClr>
                <a:srgbClr val="CC3300"/>
              </a:buClr>
              <a:buSzPct val="60000"/>
              <a:buFont typeface="Wingdings" pitchFamily="2" charset="2"/>
              <a:buNone/>
            </a:pPr>
            <a:endParaRPr lang="en-US" altLang="en-US" sz="1600" b="0" dirty="0"/>
          </a:p>
          <a:p>
            <a:pPr lvl="3" eaLnBrk="1" hangingPunct="1">
              <a:buClr>
                <a:srgbClr val="CC3300"/>
              </a:buClr>
              <a:buSzPct val="60000"/>
              <a:buFont typeface="Wingdings" pitchFamily="2" charset="2"/>
              <a:buNone/>
            </a:pPr>
            <a:endParaRPr lang="en-US" altLang="en-US" sz="1600" b="0" dirty="0"/>
          </a:p>
        </p:txBody>
      </p:sp>
      <p:graphicFrame>
        <p:nvGraphicFramePr>
          <p:cNvPr id="2050" name="Object 4"/>
          <p:cNvGraphicFramePr>
            <a:graphicFrameLocks noChangeAspect="1"/>
          </p:cNvGraphicFramePr>
          <p:nvPr>
            <p:extLst>
              <p:ext uri="{D42A27DB-BD31-4B8C-83A1-F6EECF244321}">
                <p14:modId xmlns:p14="http://schemas.microsoft.com/office/powerpoint/2010/main" val="2163931598"/>
              </p:ext>
            </p:extLst>
          </p:nvPr>
        </p:nvGraphicFramePr>
        <p:xfrm>
          <a:off x="3070225" y="2395538"/>
          <a:ext cx="3003550" cy="344487"/>
        </p:xfrm>
        <a:graphic>
          <a:graphicData uri="http://schemas.openxmlformats.org/presentationml/2006/ole">
            <mc:AlternateContent xmlns:mc="http://schemas.openxmlformats.org/markup-compatibility/2006">
              <mc:Choice xmlns:v="urn:schemas-microsoft-com:vml" Requires="v">
                <p:oleObj spid="_x0000_s28719" name="Equation" r:id="rId3" imgW="1663560" imgH="190440" progId="Equation.DSMT4">
                  <p:embed/>
                </p:oleObj>
              </mc:Choice>
              <mc:Fallback>
                <p:oleObj name="Equation" r:id="rId3" imgW="1663560" imgH="190440" progId="Equation.DSMT4">
                  <p:embed/>
                  <p:pic>
                    <p:nvPicPr>
                      <p:cNvPr id="0" name=""/>
                      <p:cNvPicPr>
                        <a:picLocks noChangeAspect="1" noChangeArrowheads="1"/>
                      </p:cNvPicPr>
                      <p:nvPr/>
                    </p:nvPicPr>
                    <p:blipFill>
                      <a:blip r:embed="rId4"/>
                      <a:srcRect/>
                      <a:stretch>
                        <a:fillRect/>
                      </a:stretch>
                    </p:blipFill>
                    <p:spPr bwMode="auto">
                      <a:xfrm>
                        <a:off x="3070225" y="2395538"/>
                        <a:ext cx="30035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5"/>
          <p:cNvGraphicFramePr>
            <a:graphicFrameLocks noChangeAspect="1"/>
          </p:cNvGraphicFramePr>
          <p:nvPr>
            <p:extLst>
              <p:ext uri="{D42A27DB-BD31-4B8C-83A1-F6EECF244321}">
                <p14:modId xmlns:p14="http://schemas.microsoft.com/office/powerpoint/2010/main" val="2943096715"/>
              </p:ext>
            </p:extLst>
          </p:nvPr>
        </p:nvGraphicFramePr>
        <p:xfrm>
          <a:off x="2954338" y="3451225"/>
          <a:ext cx="3233737" cy="388938"/>
        </p:xfrm>
        <a:graphic>
          <a:graphicData uri="http://schemas.openxmlformats.org/presentationml/2006/ole">
            <mc:AlternateContent xmlns:mc="http://schemas.openxmlformats.org/markup-compatibility/2006">
              <mc:Choice xmlns:v="urn:schemas-microsoft-com:vml" Requires="v">
                <p:oleObj spid="_x0000_s28720" name="Equation" r:id="rId5" imgW="1790640" imgH="215640" progId="Equation.DSMT4">
                  <p:embed/>
                </p:oleObj>
              </mc:Choice>
              <mc:Fallback>
                <p:oleObj name="Equation" r:id="rId5" imgW="1790640" imgH="215640" progId="Equation.DSMT4">
                  <p:embed/>
                  <p:pic>
                    <p:nvPicPr>
                      <p:cNvPr id="0" name=""/>
                      <p:cNvPicPr>
                        <a:picLocks noChangeAspect="1" noChangeArrowheads="1"/>
                      </p:cNvPicPr>
                      <p:nvPr/>
                    </p:nvPicPr>
                    <p:blipFill>
                      <a:blip r:embed="rId6"/>
                      <a:srcRect/>
                      <a:stretch>
                        <a:fillRect/>
                      </a:stretch>
                    </p:blipFill>
                    <p:spPr bwMode="auto">
                      <a:xfrm>
                        <a:off x="2954338" y="3451225"/>
                        <a:ext cx="3233737"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4" name="Picture 10" descr="LeastSquaresOffsets_1000.gif"/>
          <p:cNvPicPr>
            <a:picLocks noChangeAspect="1"/>
          </p:cNvPicPr>
          <p:nvPr/>
        </p:nvPicPr>
        <p:blipFill>
          <a:blip r:embed="rId7">
            <a:extLst>
              <a:ext uri="{28A0092B-C50C-407E-A947-70E740481C1C}">
                <a14:useLocalDpi xmlns:a14="http://schemas.microsoft.com/office/drawing/2010/main" val="0"/>
              </a:ext>
            </a:extLst>
          </a:blip>
          <a:srcRect r="49403"/>
          <a:stretch>
            <a:fillRect/>
          </a:stretch>
        </p:blipFill>
        <p:spPr bwMode="auto">
          <a:xfrm>
            <a:off x="3287712" y="4259263"/>
            <a:ext cx="2568575"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Tree>
    <p:extLst>
      <p:ext uri="{BB962C8B-B14F-4D97-AF65-F5344CB8AC3E}">
        <p14:creationId xmlns:p14="http://schemas.microsoft.com/office/powerpoint/2010/main" val="15233409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3" indent="0" eaLnBrk="1" hangingPunct="1">
              <a:spcBef>
                <a:spcPts val="600"/>
              </a:spcBef>
              <a:spcAft>
                <a:spcPts val="600"/>
              </a:spcAft>
              <a:buClr>
                <a:srgbClr val="CC3300"/>
              </a:buClr>
              <a:buSzPct val="100000"/>
            </a:pPr>
            <a:r>
              <a:rPr lang="en-US" altLang="en-US" sz="1600" b="0" dirty="0" smtClean="0">
                <a:solidFill>
                  <a:srgbClr val="002060"/>
                </a:solidFill>
              </a:rPr>
              <a:t>Example – </a:t>
            </a:r>
            <a:r>
              <a:rPr lang="en-US" altLang="en-US" sz="1600" b="0" dirty="0" smtClean="0">
                <a:solidFill>
                  <a:srgbClr val="002060"/>
                </a:solidFill>
              </a:rPr>
              <a:t>Determining the Best-Fit </a:t>
            </a:r>
            <a:r>
              <a:rPr lang="en-US" altLang="en-US" sz="1600" b="0" dirty="0">
                <a:solidFill>
                  <a:srgbClr val="002060"/>
                </a:solidFill>
              </a:rPr>
              <a:t>P</a:t>
            </a:r>
            <a:r>
              <a:rPr lang="en-US" altLang="en-US" sz="1600" b="0" dirty="0" smtClean="0">
                <a:solidFill>
                  <a:srgbClr val="002060"/>
                </a:solidFill>
              </a:rPr>
              <a:t>arameters for a Line</a:t>
            </a:r>
            <a:endParaRPr lang="en-US" altLang="en-US" sz="1600" b="0" dirty="0" smtClean="0">
              <a:solidFill>
                <a:srgbClr val="002060"/>
              </a:solidFill>
            </a:endParaRPr>
          </a:p>
          <a:p>
            <a:pPr marL="461963" lvl="3" indent="0" algn="just" eaLnBrk="1" hangingPunct="1">
              <a:spcBef>
                <a:spcPts val="600"/>
              </a:spcBef>
              <a:spcAft>
                <a:spcPts val="600"/>
              </a:spcAft>
              <a:buClr>
                <a:srgbClr val="CC3300"/>
              </a:buClr>
              <a:buSzPct val="100000"/>
            </a:pPr>
            <a:r>
              <a:rPr lang="en-US" altLang="en-US" sz="1600" b="0" dirty="0" smtClean="0"/>
              <a:t>A set of urine standards that contain the drug oxymorphone are analyzed and give a calibration curve that appears to follow a straight line. The peak heights measured by liquid chromatography for standards with oxymorphone concentrations of 100, 200, 300, 400, and 500 ng/mL have relative values of 161, 342, 543, 765, and 899, respectively.</a:t>
            </a:r>
            <a:endParaRPr lang="en-US" altLang="en-US" sz="1600" b="0" dirty="0" smtClean="0"/>
          </a:p>
          <a:p>
            <a:pPr marL="461963" lvl="3" indent="0" algn="just" eaLnBrk="1" hangingPunct="1">
              <a:spcBef>
                <a:spcPts val="600"/>
              </a:spcBef>
              <a:spcAft>
                <a:spcPts val="600"/>
              </a:spcAft>
              <a:buClr>
                <a:srgbClr val="CC3300"/>
              </a:buClr>
              <a:buSzPct val="100000"/>
            </a:pPr>
            <a:r>
              <a:rPr lang="en-US" altLang="en-US" sz="1600" b="0" dirty="0" smtClean="0"/>
              <a:t>Determine the best-fit slope and intercept for this line.</a:t>
            </a:r>
            <a:endParaRPr lang="en-US" altLang="en-US" sz="1600" dirty="0" smtClean="0"/>
          </a:p>
        </p:txBody>
      </p:sp>
      <mc:AlternateContent xmlns:mc="http://schemas.openxmlformats.org/markup-compatibility/2006">
        <mc:Choice xmlns:a14="http://schemas.microsoft.com/office/drawing/2010/main" Requires="a14">
          <p:sp>
            <p:nvSpPr>
              <p:cNvPr id="7" name="TextBox 6"/>
              <p:cNvSpPr txBox="1"/>
              <p:nvPr/>
            </p:nvSpPr>
            <p:spPr>
              <a:xfrm>
                <a:off x="268287" y="3581400"/>
                <a:ext cx="8686800" cy="923330"/>
              </a:xfrm>
              <a:prstGeom prst="rect">
                <a:avLst/>
              </a:prstGeom>
              <a:noFill/>
            </p:spPr>
            <p:txBody>
              <a:bodyPr wrap="square" rtlCol="0">
                <a:spAutoFit/>
              </a:bodyPr>
              <a:lstStyle/>
              <a:p>
                <a:r>
                  <a:rPr lang="en-US" b="1" u="sng" dirty="0" smtClean="0"/>
                  <a:t>Solution</a:t>
                </a:r>
                <a:r>
                  <a:rPr lang="en-US" dirty="0" smtClean="0"/>
                  <a:t>: </a:t>
                </a:r>
                <a:r>
                  <a:rPr lang="en-US" dirty="0" smtClean="0"/>
                  <a:t>The easiest approach to solve this problem is to prepare a table, which has separate columns for each </a:t>
                </a:r>
                <a:r>
                  <a:rPr lang="en-US" b="1" i="1" dirty="0" smtClean="0"/>
                  <a:t>x</a:t>
                </a:r>
                <a:r>
                  <a:rPr lang="en-US" dirty="0" smtClean="0"/>
                  <a:t> and </a:t>
                </a:r>
                <a:r>
                  <a:rPr lang="en-US" b="1" i="1" dirty="0" smtClean="0"/>
                  <a:t>y</a:t>
                </a:r>
                <a:r>
                  <a:rPr lang="en-US" dirty="0" smtClean="0"/>
                  <a:t> pair, as well as for the calculated values of       and </a:t>
                </a:r>
                <a14:m>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𝑖</m:t>
                        </m:r>
                      </m:sub>
                    </m:sSub>
                    <m:sSub>
                      <m:sSubPr>
                        <m:ctrlPr>
                          <a:rPr lang="en-US" i="1" smtClean="0">
                            <a:latin typeface="Cambria Math"/>
                          </a:rPr>
                        </m:ctrlPr>
                      </m:sSubPr>
                      <m:e>
                        <m:r>
                          <a:rPr lang="en-US" b="0" i="1" smtClean="0">
                            <a:latin typeface="Cambria Math"/>
                          </a:rPr>
                          <m:t>𝑦</m:t>
                        </m:r>
                      </m:e>
                      <m:sub>
                        <m:r>
                          <a:rPr lang="en-US" b="0" i="1" smtClean="0">
                            <a:latin typeface="Cambria Math"/>
                          </a:rPr>
                          <m:t>𝑖</m:t>
                        </m:r>
                      </m:sub>
                    </m:sSub>
                  </m:oMath>
                </a14:m>
                <a:r>
                  <a:rPr lang="en-US" dirty="0" smtClean="0"/>
                  <a:t>. The numbers in each column are then summed:</a:t>
                </a:r>
              </a:p>
            </p:txBody>
          </p:sp>
        </mc:Choice>
        <mc:Fallback>
          <p:sp>
            <p:nvSpPr>
              <p:cNvPr id="7" name="TextBox 6"/>
              <p:cNvSpPr txBox="1">
                <a:spLocks noRot="1" noChangeAspect="1" noMove="1" noResize="1" noEditPoints="1" noAdjustHandles="1" noChangeArrowheads="1" noChangeShapeType="1" noTextEdit="1"/>
              </p:cNvSpPr>
              <p:nvPr/>
            </p:nvSpPr>
            <p:spPr>
              <a:xfrm>
                <a:off x="268287" y="3581400"/>
                <a:ext cx="8686800" cy="923330"/>
              </a:xfrm>
              <a:prstGeom prst="rect">
                <a:avLst/>
              </a:prstGeom>
              <a:blipFill rotWithShape="1">
                <a:blip r:embed="rId3"/>
                <a:stretch>
                  <a:fillRect l="-561" t="-3311" b="-9272"/>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79585899"/>
              </p:ext>
            </p:extLst>
          </p:nvPr>
        </p:nvGraphicFramePr>
        <p:xfrm>
          <a:off x="3579018" y="4800600"/>
          <a:ext cx="2065337" cy="1438275"/>
        </p:xfrm>
        <a:graphic>
          <a:graphicData uri="http://schemas.openxmlformats.org/presentationml/2006/ole">
            <mc:AlternateContent xmlns:mc="http://schemas.openxmlformats.org/markup-compatibility/2006">
              <mc:Choice xmlns:v="urn:schemas-microsoft-com:vml" Requires="v">
                <p:oleObj spid="_x0000_s29741" name="Equation" r:id="rId4" imgW="1041120" imgH="723600" progId="Equation.DSMT4">
                  <p:embed/>
                </p:oleObj>
              </mc:Choice>
              <mc:Fallback>
                <p:oleObj name="Equation" r:id="rId4" imgW="1041120" imgH="723600" progId="Equation.DSMT4">
                  <p:embed/>
                  <p:pic>
                    <p:nvPicPr>
                      <p:cNvPr id="0" name=""/>
                      <p:cNvPicPr>
                        <a:picLocks noChangeAspect="1" noChangeArrowheads="1"/>
                      </p:cNvPicPr>
                      <p:nvPr/>
                    </p:nvPicPr>
                    <p:blipFill>
                      <a:blip r:embed="rId5"/>
                      <a:srcRect/>
                      <a:stretch>
                        <a:fillRect/>
                      </a:stretch>
                    </p:blipFill>
                    <p:spPr bwMode="auto">
                      <a:xfrm>
                        <a:off x="3579018" y="4800600"/>
                        <a:ext cx="2065337"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21556046"/>
              </p:ext>
            </p:extLst>
          </p:nvPr>
        </p:nvGraphicFramePr>
        <p:xfrm>
          <a:off x="7543799" y="3810000"/>
          <a:ext cx="304801" cy="370115"/>
        </p:xfrm>
        <a:graphic>
          <a:graphicData uri="http://schemas.openxmlformats.org/presentationml/2006/ole">
            <mc:AlternateContent xmlns:mc="http://schemas.openxmlformats.org/markup-compatibility/2006">
              <mc:Choice xmlns:v="urn:schemas-microsoft-com:vml" Requires="v">
                <p:oleObj spid="_x0000_s29742" name="Equation" r:id="rId6" imgW="177480" imgH="215640" progId="Equation.DSMT4">
                  <p:embed/>
                </p:oleObj>
              </mc:Choice>
              <mc:Fallback>
                <p:oleObj name="Equation" r:id="rId6" imgW="177480" imgH="215640" progId="Equation.DSMT4">
                  <p:embed/>
                  <p:pic>
                    <p:nvPicPr>
                      <p:cNvPr id="0" name=""/>
                      <p:cNvPicPr/>
                      <p:nvPr/>
                    </p:nvPicPr>
                    <p:blipFill>
                      <a:blip r:embed="rId7"/>
                      <a:stretch>
                        <a:fillRect/>
                      </a:stretch>
                    </p:blipFill>
                    <p:spPr>
                      <a:xfrm>
                        <a:off x="7543799" y="3810000"/>
                        <a:ext cx="304801" cy="370115"/>
                      </a:xfrm>
                      <a:prstGeom prst="rect">
                        <a:avLst/>
                      </a:prstGeom>
                    </p:spPr>
                  </p:pic>
                </p:oleObj>
              </mc:Fallback>
            </mc:AlternateContent>
          </a:graphicData>
        </a:graphic>
      </p:graphicFrame>
    </p:spTree>
    <p:extLst>
      <p:ext uri="{BB962C8B-B14F-4D97-AF65-F5344CB8AC3E}">
        <p14:creationId xmlns:p14="http://schemas.microsoft.com/office/powerpoint/2010/main" val="298065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Box 2"/>
          <p:cNvSpPr txBox="1"/>
          <p:nvPr/>
        </p:nvSpPr>
        <p:spPr>
          <a:xfrm>
            <a:off x="268287" y="914400"/>
            <a:ext cx="8686800" cy="3693319"/>
          </a:xfrm>
          <a:prstGeom prst="rect">
            <a:avLst/>
          </a:prstGeom>
          <a:noFill/>
        </p:spPr>
        <p:txBody>
          <a:bodyPr wrap="square" rtlCol="0">
            <a:spAutoFit/>
          </a:bodyPr>
          <a:lstStyle/>
          <a:p>
            <a:r>
              <a:rPr lang="en-US" b="1" u="sng" dirty="0" smtClean="0"/>
              <a:t>Solution</a:t>
            </a:r>
            <a:r>
              <a:rPr lang="en-US" dirty="0" smtClean="0"/>
              <a:t>: </a:t>
            </a:r>
            <a:r>
              <a:rPr lang="en-US" dirty="0" smtClean="0"/>
              <a:t>Table of data, calculated values, and sums: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The best-fit slope (</a:t>
            </a:r>
            <a:r>
              <a:rPr lang="en-US" b="1" i="1" dirty="0" smtClean="0"/>
              <a:t>m</a:t>
            </a:r>
            <a:r>
              <a:rPr lang="en-US" dirty="0" smtClean="0"/>
              <a:t>), can now be calculated from these sums:</a:t>
            </a:r>
            <a:endParaRPr lang="en-US" dirty="0" smtClean="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715097491"/>
                  </p:ext>
                </p:extLst>
              </p:nvPr>
            </p:nvGraphicFramePr>
            <p:xfrm>
              <a:off x="548640" y="1371600"/>
              <a:ext cx="8046720" cy="2595880"/>
            </p:xfrm>
            <a:graphic>
              <a:graphicData uri="http://schemas.openxmlformats.org/drawingml/2006/table">
                <a:tbl>
                  <a:tblPr firstRow="1" bandRow="1">
                    <a:tableStyleId>{5940675A-B579-460E-94D1-54222C63F5DA}</a:tableStyleId>
                  </a:tblPr>
                  <a:tblGrid>
                    <a:gridCol w="2011680"/>
                    <a:gridCol w="2011680"/>
                    <a:gridCol w="2011680"/>
                    <a:gridCol w="2011680"/>
                  </a:tblGrid>
                  <a:tr h="370840">
                    <a:tc>
                      <a:txBody>
                        <a:bodyPr/>
                        <a:lstStyle/>
                        <a:p>
                          <a:pPr algn="ctr"/>
                          <a:r>
                            <a:rPr lang="en-US" dirty="0" smtClean="0"/>
                            <a:t>Drug Conc. (</a:t>
                          </a:r>
                          <a:r>
                            <a:rPr lang="en-US" b="1" i="1" dirty="0" smtClean="0"/>
                            <a:t>x</a:t>
                          </a:r>
                          <a:r>
                            <a:rPr lang="en-US" dirty="0" smtClean="0"/>
                            <a:t>)</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Peak Height (</a:t>
                          </a:r>
                          <a:r>
                            <a:rPr lang="en-US" b="1" i="1" dirty="0" smtClean="0"/>
                            <a:t>y</a:t>
                          </a:r>
                          <a:r>
                            <a:rPr lang="en-US" dirty="0" smtClean="0"/>
                            <a:t>)</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i="1" dirty="0" smtClean="0"/>
                            <a:t>x</a:t>
                          </a:r>
                          <a:r>
                            <a:rPr lang="en-US" b="1" i="1" baseline="-25000" dirty="0" smtClean="0"/>
                            <a:t>i</a:t>
                          </a:r>
                          <a:r>
                            <a:rPr lang="en-US" b="1" i="1" dirty="0" smtClean="0"/>
                            <a:t>y</a:t>
                          </a:r>
                          <a:r>
                            <a:rPr lang="en-US" b="1" i="1" baseline="-25000" dirty="0" smtClean="0"/>
                            <a:t>i</a:t>
                          </a:r>
                          <a:endParaRPr lang="en-US" b="1" i="1" baseline="-25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i="1" dirty="0" smtClean="0"/>
                            <a:t>x</a:t>
                          </a:r>
                          <a:r>
                            <a:rPr lang="en-US" b="1" i="1" baseline="-25000" dirty="0" smtClean="0"/>
                            <a:t>i</a:t>
                          </a:r>
                          <a:r>
                            <a:rPr lang="en-US" b="1" i="1" baseline="30000" dirty="0" smtClean="0"/>
                            <a:t>2</a:t>
                          </a:r>
                          <a:endParaRPr lang="en-US" b="1" i="1" baseline="30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161</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16,100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10,000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pPr algn="ctr"/>
                          <a:r>
                            <a:rPr lang="en-US" dirty="0" smtClean="0"/>
                            <a:t>200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342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68,400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40,000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300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543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162,900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90,000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400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765</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306,000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160,000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500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899</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449,500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250,000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14:m>
                            <m:oMath xmlns:m="http://schemas.openxmlformats.org/officeDocument/2006/math">
                              <m:nary>
                                <m:naryPr>
                                  <m:chr m:val="∑"/>
                                  <m:subHide m:val="on"/>
                                  <m:supHide m:val="on"/>
                                  <m:ctrlPr>
                                    <a:rPr lang="en-US" i="1" smtClean="0">
                                      <a:latin typeface="Cambria Math"/>
                                    </a:rPr>
                                  </m:ctrlPr>
                                </m:naryPr>
                                <m:sub/>
                                <m:sup/>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e>
                              </m:nary>
                            </m:oMath>
                          </a14:m>
                          <a:r>
                            <a:rPr lang="en-US" dirty="0" smtClean="0"/>
                            <a:t> 1500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 xmlns:m="http://schemas.openxmlformats.org/officeDocument/2006/math">
                              <m:nary>
                                <m:naryPr>
                                  <m:chr m:val="∑"/>
                                  <m:subHide m:val="on"/>
                                  <m:supHide m:val="on"/>
                                  <m:ctrlPr>
                                    <a:rPr lang="en-US" i="1" smtClean="0">
                                      <a:latin typeface="Cambria Math"/>
                                    </a:rPr>
                                  </m:ctrlPr>
                                </m:naryPr>
                                <m:sub/>
                                <m:sup/>
                                <m:e>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r>
                                    <a:rPr lang="en-US" b="0" i="1" smtClean="0">
                                      <a:latin typeface="Cambria Math"/>
                                    </a:rPr>
                                    <m:t>=</m:t>
                                  </m:r>
                                </m:e>
                              </m:nary>
                            </m:oMath>
                          </a14:m>
                          <a:r>
                            <a:rPr lang="en-US" dirty="0" smtClean="0"/>
                            <a:t> </a:t>
                          </a:r>
                          <a:r>
                            <a:rPr lang="en-US" dirty="0" smtClean="0"/>
                            <a:t>2710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 xmlns:m="http://schemas.openxmlformats.org/officeDocument/2006/math">
                              <m:nary>
                                <m:naryPr>
                                  <m:chr m:val="∑"/>
                                  <m:subHide m:val="on"/>
                                  <m:supHide m:val="on"/>
                                  <m:ctrlPr>
                                    <a:rPr lang="en-US" i="1" smtClean="0">
                                      <a:latin typeface="Cambria Math"/>
                                    </a:rPr>
                                  </m:ctrlPr>
                                </m:naryPr>
                                <m:sub/>
                                <m:sup/>
                                <m:e>
                                  <m:sSub>
                                    <m:sSubPr>
                                      <m:ctrlPr>
                                        <a:rPr lang="en-US" b="0" i="1" smtClean="0">
                                          <a:latin typeface="Cambria Math"/>
                                        </a:rPr>
                                      </m:ctrlPr>
                                    </m:sSubPr>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𝑦</m:t>
                                      </m:r>
                                    </m:e>
                                    <m:sub>
                                      <m:r>
                                        <a:rPr lang="en-US" b="0" i="1" smtClean="0">
                                          <a:latin typeface="Cambria Math"/>
                                        </a:rPr>
                                        <m:t>𝑖</m:t>
                                      </m:r>
                                    </m:sub>
                                  </m:sSub>
                                  <m:r>
                                    <a:rPr lang="en-US" b="0" i="1" smtClean="0">
                                      <a:latin typeface="Cambria Math"/>
                                    </a:rPr>
                                    <m:t>=</m:t>
                                  </m:r>
                                </m:e>
                              </m:nary>
                            </m:oMath>
                          </a14:m>
                          <a:r>
                            <a:rPr lang="en-US" dirty="0" smtClean="0"/>
                            <a:t> </a:t>
                          </a:r>
                          <a:r>
                            <a:rPr lang="en-US" dirty="0" smtClean="0"/>
                            <a:t>1,002,900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nary>
                                <m:naryPr>
                                  <m:chr m:val="∑"/>
                                  <m:subHide m:val="on"/>
                                  <m:supHide m:val="on"/>
                                  <m:ctrlPr>
                                    <a:rPr lang="en-US" b="1" i="1" smtClean="0">
                                      <a:latin typeface="Cambria Math"/>
                                    </a:rPr>
                                  </m:ctrlPr>
                                </m:naryPr>
                                <m:sub/>
                                <m:sup/>
                                <m:e>
                                  <m:r>
                                    <m:rPr>
                                      <m:nor/>
                                    </m:rPr>
                                    <a:rPr lang="en-US" b="1" i="1" dirty="0" smtClean="0"/>
                                    <m:t>x</m:t>
                                  </m:r>
                                  <m:r>
                                    <m:rPr>
                                      <m:nor/>
                                    </m:rPr>
                                    <a:rPr lang="en-US" b="1" i="1" baseline="-25000" dirty="0" smtClean="0"/>
                                    <m:t>i</m:t>
                                  </m:r>
                                  <m:r>
                                    <m:rPr>
                                      <m:nor/>
                                    </m:rPr>
                                    <a:rPr lang="en-US" b="1" i="1" baseline="30000" dirty="0" smtClean="0"/>
                                    <m:t>2</m:t>
                                  </m:r>
                                </m:e>
                              </m:nary>
                            </m:oMath>
                          </a14:m>
                          <a:r>
                            <a:rPr lang="en-US" b="1" i="1" baseline="30000" dirty="0" smtClean="0"/>
                            <a:t> </a:t>
                          </a:r>
                          <a:r>
                            <a:rPr lang="en-US" b="1" i="1" baseline="0" dirty="0" smtClean="0"/>
                            <a:t>= </a:t>
                          </a:r>
                          <a:r>
                            <a:rPr lang="en-US" dirty="0" smtClean="0"/>
                            <a:t>550,000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715097491"/>
                  </p:ext>
                </p:extLst>
              </p:nvPr>
            </p:nvGraphicFramePr>
            <p:xfrm>
              <a:off x="548640" y="1371600"/>
              <a:ext cx="8046720" cy="2595880"/>
            </p:xfrm>
            <a:graphic>
              <a:graphicData uri="http://schemas.openxmlformats.org/drawingml/2006/table">
                <a:tbl>
                  <a:tblPr firstRow="1" bandRow="1">
                    <a:tableStyleId>{5940675A-B579-460E-94D1-54222C63F5DA}</a:tableStyleId>
                  </a:tblPr>
                  <a:tblGrid>
                    <a:gridCol w="2011680"/>
                    <a:gridCol w="2011680"/>
                    <a:gridCol w="2011680"/>
                    <a:gridCol w="2011680"/>
                  </a:tblGrid>
                  <a:tr h="370840">
                    <a:tc>
                      <a:txBody>
                        <a:bodyPr/>
                        <a:lstStyle/>
                        <a:p>
                          <a:pPr algn="ctr"/>
                          <a:r>
                            <a:rPr lang="en-US" dirty="0" smtClean="0"/>
                            <a:t>Drug Conc. (</a:t>
                          </a:r>
                          <a:r>
                            <a:rPr lang="en-US" b="1" i="1" dirty="0" smtClean="0"/>
                            <a:t>x</a:t>
                          </a:r>
                          <a:r>
                            <a:rPr lang="en-US" dirty="0" smtClean="0"/>
                            <a:t>)</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Peak Height (</a:t>
                          </a:r>
                          <a:r>
                            <a:rPr lang="en-US" b="1" i="1" dirty="0" smtClean="0"/>
                            <a:t>y</a:t>
                          </a:r>
                          <a:r>
                            <a:rPr lang="en-US" dirty="0" smtClean="0"/>
                            <a:t>)</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i="1" dirty="0" smtClean="0"/>
                            <a:t>x</a:t>
                          </a:r>
                          <a:r>
                            <a:rPr lang="en-US" b="1" i="1" baseline="-25000" dirty="0" smtClean="0"/>
                            <a:t>i</a:t>
                          </a:r>
                          <a:r>
                            <a:rPr lang="en-US" b="1" i="1" dirty="0" smtClean="0"/>
                            <a:t>y</a:t>
                          </a:r>
                          <a:r>
                            <a:rPr lang="en-US" b="1" i="1" baseline="-25000" dirty="0" smtClean="0"/>
                            <a:t>i</a:t>
                          </a:r>
                          <a:endParaRPr lang="en-US" b="1" i="1" baseline="-25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i="1" dirty="0" smtClean="0"/>
                            <a:t>x</a:t>
                          </a:r>
                          <a:r>
                            <a:rPr lang="en-US" b="1" i="1" baseline="-25000" dirty="0" smtClean="0"/>
                            <a:t>i</a:t>
                          </a:r>
                          <a:r>
                            <a:rPr lang="en-US" b="1" i="1" baseline="30000" dirty="0" smtClean="0"/>
                            <a:t>2</a:t>
                          </a:r>
                          <a:endParaRPr lang="en-US" b="1" i="1" baseline="30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161</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16,100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10,000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pPr algn="ctr"/>
                          <a:r>
                            <a:rPr lang="en-US" dirty="0" smtClean="0"/>
                            <a:t>200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342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68,400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40,000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300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543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162,900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90,000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400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765</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306,000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160,000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500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899</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449,500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250,000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3"/>
                          <a:stretch>
                            <a:fillRect t="-606557" r="-300000" b="-183607"/>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3"/>
                          <a:stretch>
                            <a:fillRect l="-100000" t="-606557" r="-200000" b="-183607"/>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3"/>
                          <a:stretch>
                            <a:fillRect l="-200000" t="-606557" r="-100000" b="-183607"/>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3"/>
                          <a:stretch>
                            <a:fillRect l="-300000" t="-606557" b="-183607"/>
                          </a:stretch>
                        </a:blipFill>
                      </a:tcPr>
                    </a:tc>
                  </a:tr>
                </a:tbl>
              </a:graphicData>
            </a:graphic>
          </p:graphicFrame>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967572324"/>
              </p:ext>
            </p:extLst>
          </p:nvPr>
        </p:nvGraphicFramePr>
        <p:xfrm>
          <a:off x="3124200" y="4800600"/>
          <a:ext cx="2857500" cy="1933575"/>
        </p:xfrm>
        <a:graphic>
          <a:graphicData uri="http://schemas.openxmlformats.org/presentationml/2006/ole">
            <mc:AlternateContent xmlns:mc="http://schemas.openxmlformats.org/markup-compatibility/2006">
              <mc:Choice xmlns:v="urn:schemas-microsoft-com:vml" Requires="v">
                <p:oleObj spid="_x0000_s30742" name="Equation" r:id="rId4" imgW="1993680" imgH="1346040" progId="Equation.DSMT4">
                  <p:embed/>
                </p:oleObj>
              </mc:Choice>
              <mc:Fallback>
                <p:oleObj name="Equation" r:id="rId4" imgW="1993680" imgH="1346040" progId="Equation.DSMT4">
                  <p:embed/>
                  <p:pic>
                    <p:nvPicPr>
                      <p:cNvPr id="0" name="Object 4"/>
                      <p:cNvPicPr>
                        <a:picLocks noChangeAspect="1" noChangeArrowheads="1"/>
                      </p:cNvPicPr>
                      <p:nvPr/>
                    </p:nvPicPr>
                    <p:blipFill>
                      <a:blip r:embed="rId5"/>
                      <a:srcRect/>
                      <a:stretch>
                        <a:fillRect/>
                      </a:stretch>
                    </p:blipFill>
                    <p:spPr bwMode="auto">
                      <a:xfrm>
                        <a:off x="3124200" y="4800600"/>
                        <a:ext cx="2857500" cy="19335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867912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Box 2"/>
          <p:cNvSpPr txBox="1"/>
          <p:nvPr/>
        </p:nvSpPr>
        <p:spPr>
          <a:xfrm>
            <a:off x="268287" y="914400"/>
            <a:ext cx="8686800" cy="3693319"/>
          </a:xfrm>
          <a:prstGeom prst="rect">
            <a:avLst/>
          </a:prstGeom>
          <a:noFill/>
        </p:spPr>
        <p:txBody>
          <a:bodyPr wrap="square" rtlCol="0">
            <a:spAutoFit/>
          </a:bodyPr>
          <a:lstStyle/>
          <a:p>
            <a:r>
              <a:rPr lang="en-US" b="1" u="sng" dirty="0" smtClean="0"/>
              <a:t>Solution</a:t>
            </a:r>
            <a:r>
              <a:rPr lang="en-US" dirty="0" smtClean="0"/>
              <a:t>:</a:t>
            </a: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Similarly, we can use these sums to get the best-fit intercept (</a:t>
            </a:r>
            <a:r>
              <a:rPr lang="en-US" b="1" i="1" dirty="0" smtClean="0"/>
              <a:t>b</a:t>
            </a:r>
            <a:r>
              <a:rPr lang="en-US" dirty="0" smtClean="0"/>
              <a:t>):</a:t>
            </a:r>
            <a:endParaRPr lang="en-US" dirty="0" smtClean="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195878309"/>
                  </p:ext>
                </p:extLst>
              </p:nvPr>
            </p:nvGraphicFramePr>
            <p:xfrm>
              <a:off x="548640" y="1371600"/>
              <a:ext cx="8046720" cy="2595880"/>
            </p:xfrm>
            <a:graphic>
              <a:graphicData uri="http://schemas.openxmlformats.org/drawingml/2006/table">
                <a:tbl>
                  <a:tblPr firstRow="1" bandRow="1">
                    <a:tableStyleId>{5940675A-B579-460E-94D1-54222C63F5DA}</a:tableStyleId>
                  </a:tblPr>
                  <a:tblGrid>
                    <a:gridCol w="2011680"/>
                    <a:gridCol w="2011680"/>
                    <a:gridCol w="2011680"/>
                    <a:gridCol w="2011680"/>
                  </a:tblGrid>
                  <a:tr h="370840">
                    <a:tc>
                      <a:txBody>
                        <a:bodyPr/>
                        <a:lstStyle/>
                        <a:p>
                          <a:pPr algn="ctr"/>
                          <a:r>
                            <a:rPr lang="en-US" dirty="0" smtClean="0"/>
                            <a:t>Drug Conc. (</a:t>
                          </a:r>
                          <a:r>
                            <a:rPr lang="en-US" b="1" i="1" dirty="0" smtClean="0"/>
                            <a:t>x</a:t>
                          </a:r>
                          <a:r>
                            <a:rPr lang="en-US" dirty="0" smtClean="0"/>
                            <a:t>)</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Peak Height (</a:t>
                          </a:r>
                          <a:r>
                            <a:rPr lang="en-US" b="1" i="1" dirty="0" smtClean="0"/>
                            <a:t>y</a:t>
                          </a:r>
                          <a:r>
                            <a:rPr lang="en-US" dirty="0" smtClean="0"/>
                            <a:t>)</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i="1" dirty="0" smtClean="0"/>
                            <a:t>x</a:t>
                          </a:r>
                          <a:r>
                            <a:rPr lang="en-US" b="1" i="1" baseline="-25000" dirty="0" smtClean="0"/>
                            <a:t>i</a:t>
                          </a:r>
                          <a:r>
                            <a:rPr lang="en-US" b="1" i="1" dirty="0" smtClean="0"/>
                            <a:t>y</a:t>
                          </a:r>
                          <a:r>
                            <a:rPr lang="en-US" b="1" i="1" baseline="-25000" dirty="0" smtClean="0"/>
                            <a:t>i</a:t>
                          </a:r>
                          <a:endParaRPr lang="en-US" b="1" i="1" baseline="-25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i="1" dirty="0" smtClean="0"/>
                            <a:t>x</a:t>
                          </a:r>
                          <a:r>
                            <a:rPr lang="en-US" b="1" i="1" baseline="-25000" dirty="0" smtClean="0"/>
                            <a:t>i</a:t>
                          </a:r>
                          <a:r>
                            <a:rPr lang="en-US" b="1" i="1" baseline="30000" dirty="0" smtClean="0"/>
                            <a:t>2</a:t>
                          </a:r>
                          <a:endParaRPr lang="en-US" b="1" i="1" baseline="30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161</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16,100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10,000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pPr algn="ctr"/>
                          <a:r>
                            <a:rPr lang="en-US" dirty="0" smtClean="0"/>
                            <a:t>200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342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68,400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40,000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300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543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162,900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90,000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400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765</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306,000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160,000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500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899</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449,500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250,000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14:m>
                            <m:oMath xmlns:m="http://schemas.openxmlformats.org/officeDocument/2006/math">
                              <m:nary>
                                <m:naryPr>
                                  <m:chr m:val="∑"/>
                                  <m:subHide m:val="on"/>
                                  <m:supHide m:val="on"/>
                                  <m:ctrlPr>
                                    <a:rPr lang="en-US" i="1" smtClean="0">
                                      <a:latin typeface="Cambria Math"/>
                                    </a:rPr>
                                  </m:ctrlPr>
                                </m:naryPr>
                                <m:sub/>
                                <m:sup/>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e>
                              </m:nary>
                            </m:oMath>
                          </a14:m>
                          <a:r>
                            <a:rPr lang="en-US" dirty="0" smtClean="0"/>
                            <a:t> 1500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 xmlns:m="http://schemas.openxmlformats.org/officeDocument/2006/math">
                              <m:nary>
                                <m:naryPr>
                                  <m:chr m:val="∑"/>
                                  <m:subHide m:val="on"/>
                                  <m:supHide m:val="on"/>
                                  <m:ctrlPr>
                                    <a:rPr lang="en-US" i="1" smtClean="0">
                                      <a:latin typeface="Cambria Math"/>
                                    </a:rPr>
                                  </m:ctrlPr>
                                </m:naryPr>
                                <m:sub/>
                                <m:sup/>
                                <m:e>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r>
                                    <a:rPr lang="en-US" b="0" i="1" smtClean="0">
                                      <a:latin typeface="Cambria Math"/>
                                    </a:rPr>
                                    <m:t>=</m:t>
                                  </m:r>
                                </m:e>
                              </m:nary>
                            </m:oMath>
                          </a14:m>
                          <a:r>
                            <a:rPr lang="en-US" dirty="0" smtClean="0"/>
                            <a:t> </a:t>
                          </a:r>
                          <a:r>
                            <a:rPr lang="en-US" dirty="0" smtClean="0"/>
                            <a:t>2710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 xmlns:m="http://schemas.openxmlformats.org/officeDocument/2006/math">
                              <m:nary>
                                <m:naryPr>
                                  <m:chr m:val="∑"/>
                                  <m:subHide m:val="on"/>
                                  <m:supHide m:val="on"/>
                                  <m:ctrlPr>
                                    <a:rPr lang="en-US" i="1" smtClean="0">
                                      <a:latin typeface="Cambria Math"/>
                                    </a:rPr>
                                  </m:ctrlPr>
                                </m:naryPr>
                                <m:sub/>
                                <m:sup/>
                                <m:e>
                                  <m:sSub>
                                    <m:sSubPr>
                                      <m:ctrlPr>
                                        <a:rPr lang="en-US" b="0" i="1" smtClean="0">
                                          <a:latin typeface="Cambria Math"/>
                                        </a:rPr>
                                      </m:ctrlPr>
                                    </m:sSubPr>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𝑦</m:t>
                                      </m:r>
                                    </m:e>
                                    <m:sub>
                                      <m:r>
                                        <a:rPr lang="en-US" b="0" i="1" smtClean="0">
                                          <a:latin typeface="Cambria Math"/>
                                        </a:rPr>
                                        <m:t>𝑖</m:t>
                                      </m:r>
                                    </m:sub>
                                  </m:sSub>
                                  <m:r>
                                    <a:rPr lang="en-US" b="0" i="1" smtClean="0">
                                      <a:latin typeface="Cambria Math"/>
                                    </a:rPr>
                                    <m:t>=</m:t>
                                  </m:r>
                                </m:e>
                              </m:nary>
                            </m:oMath>
                          </a14:m>
                          <a:r>
                            <a:rPr lang="en-US" dirty="0" smtClean="0"/>
                            <a:t> </a:t>
                          </a:r>
                          <a:r>
                            <a:rPr lang="en-US" dirty="0" smtClean="0"/>
                            <a:t>1,002,900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nary>
                                <m:naryPr>
                                  <m:chr m:val="∑"/>
                                  <m:subHide m:val="on"/>
                                  <m:supHide m:val="on"/>
                                  <m:ctrlPr>
                                    <a:rPr lang="en-US" b="1" i="1" smtClean="0">
                                      <a:latin typeface="Cambria Math"/>
                                    </a:rPr>
                                  </m:ctrlPr>
                                </m:naryPr>
                                <m:sub/>
                                <m:sup/>
                                <m:e>
                                  <m:r>
                                    <m:rPr>
                                      <m:nor/>
                                    </m:rPr>
                                    <a:rPr lang="en-US" b="1" i="1" dirty="0" smtClean="0"/>
                                    <m:t>x</m:t>
                                  </m:r>
                                  <m:r>
                                    <m:rPr>
                                      <m:nor/>
                                    </m:rPr>
                                    <a:rPr lang="en-US" b="1" i="1" baseline="-25000" dirty="0" smtClean="0"/>
                                    <m:t>i</m:t>
                                  </m:r>
                                  <m:r>
                                    <m:rPr>
                                      <m:nor/>
                                    </m:rPr>
                                    <a:rPr lang="en-US" b="1" i="1" baseline="30000" dirty="0" smtClean="0"/>
                                    <m:t>2</m:t>
                                  </m:r>
                                </m:e>
                              </m:nary>
                            </m:oMath>
                          </a14:m>
                          <a:r>
                            <a:rPr lang="en-US" b="1" i="1" baseline="30000" dirty="0" smtClean="0"/>
                            <a:t> </a:t>
                          </a:r>
                          <a:r>
                            <a:rPr lang="en-US" b="1" i="1" baseline="0" dirty="0" smtClean="0"/>
                            <a:t>= </a:t>
                          </a:r>
                          <a:r>
                            <a:rPr lang="en-US" dirty="0" smtClean="0"/>
                            <a:t>550,000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195878309"/>
                  </p:ext>
                </p:extLst>
              </p:nvPr>
            </p:nvGraphicFramePr>
            <p:xfrm>
              <a:off x="548640" y="1371600"/>
              <a:ext cx="8046720" cy="2595880"/>
            </p:xfrm>
            <a:graphic>
              <a:graphicData uri="http://schemas.openxmlformats.org/drawingml/2006/table">
                <a:tbl>
                  <a:tblPr firstRow="1" bandRow="1">
                    <a:tableStyleId>{5940675A-B579-460E-94D1-54222C63F5DA}</a:tableStyleId>
                  </a:tblPr>
                  <a:tblGrid>
                    <a:gridCol w="2011680"/>
                    <a:gridCol w="2011680"/>
                    <a:gridCol w="2011680"/>
                    <a:gridCol w="2011680"/>
                  </a:tblGrid>
                  <a:tr h="370840">
                    <a:tc>
                      <a:txBody>
                        <a:bodyPr/>
                        <a:lstStyle/>
                        <a:p>
                          <a:pPr algn="ctr"/>
                          <a:r>
                            <a:rPr lang="en-US" dirty="0" smtClean="0"/>
                            <a:t>Drug Conc. (</a:t>
                          </a:r>
                          <a:r>
                            <a:rPr lang="en-US" b="1" i="1" dirty="0" smtClean="0"/>
                            <a:t>x</a:t>
                          </a:r>
                          <a:r>
                            <a:rPr lang="en-US" dirty="0" smtClean="0"/>
                            <a:t>)</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Peak Height (</a:t>
                          </a:r>
                          <a:r>
                            <a:rPr lang="en-US" b="1" i="1" dirty="0" smtClean="0"/>
                            <a:t>y</a:t>
                          </a:r>
                          <a:r>
                            <a:rPr lang="en-US" dirty="0" smtClean="0"/>
                            <a:t>)</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i="1" dirty="0" smtClean="0"/>
                            <a:t>x</a:t>
                          </a:r>
                          <a:r>
                            <a:rPr lang="en-US" b="1" i="1" baseline="-25000" dirty="0" smtClean="0"/>
                            <a:t>i</a:t>
                          </a:r>
                          <a:r>
                            <a:rPr lang="en-US" b="1" i="1" dirty="0" smtClean="0"/>
                            <a:t>y</a:t>
                          </a:r>
                          <a:r>
                            <a:rPr lang="en-US" b="1" i="1" baseline="-25000" dirty="0" smtClean="0"/>
                            <a:t>i</a:t>
                          </a:r>
                          <a:endParaRPr lang="en-US" b="1" i="1" baseline="-25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i="1" dirty="0" smtClean="0"/>
                            <a:t>x</a:t>
                          </a:r>
                          <a:r>
                            <a:rPr lang="en-US" b="1" i="1" baseline="-25000" dirty="0" smtClean="0"/>
                            <a:t>i</a:t>
                          </a:r>
                          <a:r>
                            <a:rPr lang="en-US" b="1" i="1" baseline="30000" dirty="0" smtClean="0"/>
                            <a:t>2</a:t>
                          </a:r>
                          <a:endParaRPr lang="en-US" b="1" i="1" baseline="300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161</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16,100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smtClean="0"/>
                            <a:t>10,000</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pPr algn="ctr"/>
                          <a:r>
                            <a:rPr lang="en-US" dirty="0" smtClean="0"/>
                            <a:t>200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342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68,400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40,000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300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543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162,900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90,000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400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765</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306,000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160,000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dirty="0" smtClean="0"/>
                            <a:t>500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899</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449,500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250,000</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3"/>
                          <a:stretch>
                            <a:fillRect t="-606557" r="-300000" b="-183607"/>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3"/>
                          <a:stretch>
                            <a:fillRect l="-100000" t="-606557" r="-200000" b="-183607"/>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3"/>
                          <a:stretch>
                            <a:fillRect l="-200000" t="-606557" r="-100000" b="-183607"/>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3"/>
                          <a:stretch>
                            <a:fillRect l="-300000" t="-606557" b="-183607"/>
                          </a:stretch>
                        </a:blipFill>
                      </a:tcPr>
                    </a:tc>
                  </a:tr>
                </a:tbl>
              </a:graphicData>
            </a:graphic>
          </p:graphicFrame>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55415503"/>
              </p:ext>
            </p:extLst>
          </p:nvPr>
        </p:nvGraphicFramePr>
        <p:xfrm>
          <a:off x="2833688" y="4800600"/>
          <a:ext cx="3440112" cy="1933575"/>
        </p:xfrm>
        <a:graphic>
          <a:graphicData uri="http://schemas.openxmlformats.org/presentationml/2006/ole">
            <mc:AlternateContent xmlns:mc="http://schemas.openxmlformats.org/markup-compatibility/2006">
              <mc:Choice xmlns:v="urn:schemas-microsoft-com:vml" Requires="v">
                <p:oleObj spid="_x0000_s31764" name="Equation" r:id="rId4" imgW="2400120" imgH="1346040" progId="Equation.DSMT4">
                  <p:embed/>
                </p:oleObj>
              </mc:Choice>
              <mc:Fallback>
                <p:oleObj name="Equation" r:id="rId4" imgW="2400120" imgH="1346040" progId="Equation.DSMT4">
                  <p:embed/>
                  <p:pic>
                    <p:nvPicPr>
                      <p:cNvPr id="0" name=""/>
                      <p:cNvPicPr>
                        <a:picLocks noChangeAspect="1" noChangeArrowheads="1"/>
                      </p:cNvPicPr>
                      <p:nvPr/>
                    </p:nvPicPr>
                    <p:blipFill>
                      <a:blip r:embed="rId5"/>
                      <a:srcRect/>
                      <a:stretch>
                        <a:fillRect/>
                      </a:stretch>
                    </p:blipFill>
                    <p:spPr bwMode="auto">
                      <a:xfrm>
                        <a:off x="2833688" y="4800600"/>
                        <a:ext cx="3440112" cy="19335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964640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4" name="TextBox 3"/>
          <p:cNvSpPr txBox="1"/>
          <p:nvPr/>
        </p:nvSpPr>
        <p:spPr>
          <a:xfrm>
            <a:off x="268287" y="914400"/>
            <a:ext cx="8686800" cy="369332"/>
          </a:xfrm>
          <a:prstGeom prst="rect">
            <a:avLst/>
          </a:prstGeom>
          <a:noFill/>
        </p:spPr>
        <p:txBody>
          <a:bodyPr wrap="square" rtlCol="0">
            <a:spAutoFit/>
          </a:bodyPr>
          <a:lstStyle/>
          <a:p>
            <a:r>
              <a:rPr lang="en-US" b="1" u="sng" dirty="0" smtClean="0"/>
              <a:t>Solution</a:t>
            </a:r>
            <a:r>
              <a:rPr lang="en-US" dirty="0" smtClean="0"/>
              <a:t>:</a:t>
            </a:r>
            <a:r>
              <a:rPr lang="en-US" dirty="0"/>
              <a:t> </a:t>
            </a:r>
            <a:r>
              <a:rPr lang="en-US" dirty="0" smtClean="0"/>
              <a:t>Thus, the best-fit line to the data set is y = 1.90x - 28</a:t>
            </a:r>
            <a:endParaRPr lang="en-US" dirty="0" smtClean="0"/>
          </a:p>
        </p:txBody>
      </p:sp>
      <p:graphicFrame>
        <p:nvGraphicFramePr>
          <p:cNvPr id="5" name="Chart 4"/>
          <p:cNvGraphicFramePr>
            <a:graphicFrameLocks/>
          </p:cNvGraphicFramePr>
          <p:nvPr>
            <p:extLst>
              <p:ext uri="{D42A27DB-BD31-4B8C-83A1-F6EECF244321}">
                <p14:modId xmlns:p14="http://schemas.microsoft.com/office/powerpoint/2010/main" val="2058830206"/>
              </p:ext>
            </p:extLst>
          </p:nvPr>
        </p:nvGraphicFramePr>
        <p:xfrm>
          <a:off x="471996" y="2057400"/>
          <a:ext cx="58674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0"/>
          <p:cNvSpPr txBox="1">
            <a:spLocks noChangeArrowheads="1"/>
          </p:cNvSpPr>
          <p:nvPr/>
        </p:nvSpPr>
        <p:spPr bwMode="auto">
          <a:xfrm>
            <a:off x="6324600" y="2971800"/>
            <a:ext cx="2422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en-US" sz="1400" dirty="0" smtClean="0">
                <a:solidFill>
                  <a:schemeClr val="accent2"/>
                </a:solidFill>
              </a:rPr>
              <a:t>Results from </a:t>
            </a:r>
          </a:p>
          <a:p>
            <a:pPr algn="ctr" eaLnBrk="1" hangingPunct="1"/>
            <a:r>
              <a:rPr lang="en-US" altLang="en-US" sz="1400" dirty="0" smtClean="0">
                <a:solidFill>
                  <a:schemeClr val="accent2"/>
                </a:solidFill>
              </a:rPr>
              <a:t>Microsoft Excel</a:t>
            </a:r>
            <a:endParaRPr lang="en-US" altLang="en-US" sz="1400" dirty="0">
              <a:solidFill>
                <a:schemeClr val="accent2"/>
              </a:solidFill>
            </a:endParaRPr>
          </a:p>
        </p:txBody>
      </p:sp>
    </p:spTree>
    <p:extLst>
      <p:ext uri="{BB962C8B-B14F-4D97-AF65-F5344CB8AC3E}">
        <p14:creationId xmlns:p14="http://schemas.microsoft.com/office/powerpoint/2010/main" val="3974509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84163" y="990600"/>
            <a:ext cx="8766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286000" indent="-457200" eaLnBrk="0" hangingPunct="0">
              <a:defRPr b="1">
                <a:solidFill>
                  <a:schemeClr val="tx1"/>
                </a:solidFill>
                <a:latin typeface="Arial" pitchFamily="34" charset="0"/>
              </a:defRPr>
            </a:lvl5pPr>
            <a:lvl6pPr marL="2743200" indent="-457200" eaLnBrk="0" fontAlgn="base" hangingPunct="0">
              <a:spcBef>
                <a:spcPct val="0"/>
              </a:spcBef>
              <a:spcAft>
                <a:spcPct val="0"/>
              </a:spcAft>
              <a:defRPr b="1">
                <a:solidFill>
                  <a:schemeClr val="tx1"/>
                </a:solidFill>
                <a:latin typeface="Arial" pitchFamily="34" charset="0"/>
              </a:defRPr>
            </a:lvl6pPr>
            <a:lvl7pPr marL="3200400" indent="-457200" eaLnBrk="0" fontAlgn="base" hangingPunct="0">
              <a:spcBef>
                <a:spcPct val="0"/>
              </a:spcBef>
              <a:spcAft>
                <a:spcPct val="0"/>
              </a:spcAft>
              <a:defRPr b="1">
                <a:solidFill>
                  <a:schemeClr val="tx1"/>
                </a:solidFill>
                <a:latin typeface="Arial" pitchFamily="34" charset="0"/>
              </a:defRPr>
            </a:lvl7pPr>
            <a:lvl8pPr marL="3657600" indent="-457200" eaLnBrk="0" fontAlgn="base" hangingPunct="0">
              <a:spcBef>
                <a:spcPct val="0"/>
              </a:spcBef>
              <a:spcAft>
                <a:spcPct val="0"/>
              </a:spcAft>
              <a:defRPr b="1">
                <a:solidFill>
                  <a:schemeClr val="tx1"/>
                </a:solidFill>
                <a:latin typeface="Arial" pitchFamily="34" charset="0"/>
              </a:defRPr>
            </a:lvl8pPr>
            <a:lvl9pPr marL="4114800" indent="-4572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a:solidFill>
                  <a:schemeClr val="tx2"/>
                </a:solidFill>
              </a:rPr>
              <a:t>Fitting Experimental </a:t>
            </a:r>
            <a:r>
              <a:rPr lang="en-US" altLang="en-US" sz="2000" b="0" i="1" dirty="0" smtClean="0">
                <a:solidFill>
                  <a:schemeClr val="tx2"/>
                </a:solidFill>
              </a:rPr>
              <a:t>Results</a:t>
            </a:r>
            <a:endParaRPr lang="en-US" altLang="en-US" b="0" i="1" dirty="0">
              <a:solidFill>
                <a:schemeClr val="tx2"/>
              </a:solidFill>
            </a:endParaRPr>
          </a:p>
          <a:p>
            <a:pPr lvl="1" eaLnBrk="1" hangingPunct="1">
              <a:spcAft>
                <a:spcPts val="600"/>
              </a:spcAft>
            </a:pPr>
            <a:r>
              <a:rPr lang="en-US" altLang="en-US" b="0" dirty="0" smtClean="0"/>
              <a:t>IV.</a:t>
            </a:r>
            <a:r>
              <a:rPr lang="en-US" altLang="en-US" sz="1600" b="0" dirty="0"/>
              <a:t>	</a:t>
            </a:r>
            <a:r>
              <a:rPr lang="en-US" altLang="en-US" sz="1600" b="0" dirty="0" smtClean="0"/>
              <a:t>Formulas for Determining the Best-Fit Parameters for a Straight Line</a:t>
            </a:r>
            <a:endParaRPr lang="en-US" altLang="en-US" sz="1600" b="0" dirty="0"/>
          </a:p>
        </p:txBody>
      </p:sp>
      <p:graphicFrame>
        <p:nvGraphicFramePr>
          <p:cNvPr id="4" name="Object 3"/>
          <p:cNvGraphicFramePr>
            <a:graphicFrameLocks noChangeAspect="1"/>
          </p:cNvGraphicFramePr>
          <p:nvPr>
            <p:extLst>
              <p:ext uri="{D42A27DB-BD31-4B8C-83A1-F6EECF244321}">
                <p14:modId xmlns:p14="http://schemas.microsoft.com/office/powerpoint/2010/main" val="2495671819"/>
              </p:ext>
            </p:extLst>
          </p:nvPr>
        </p:nvGraphicFramePr>
        <p:xfrm>
          <a:off x="4611688" y="2185987"/>
          <a:ext cx="1738312" cy="404813"/>
        </p:xfrm>
        <a:graphic>
          <a:graphicData uri="http://schemas.openxmlformats.org/presentationml/2006/ole">
            <mc:AlternateContent xmlns:mc="http://schemas.openxmlformats.org/markup-compatibility/2006">
              <mc:Choice xmlns:v="urn:schemas-microsoft-com:vml" Requires="v">
                <p:oleObj spid="_x0000_s32857" name="Equation" r:id="rId3" imgW="876240" imgH="203040" progId="Equation.DSMT4">
                  <p:embed/>
                </p:oleObj>
              </mc:Choice>
              <mc:Fallback>
                <p:oleObj name="Equation" r:id="rId3" imgW="876240" imgH="2030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2185987"/>
                        <a:ext cx="1738312"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10"/>
          <p:cNvSpPr txBox="1">
            <a:spLocks noChangeArrowheads="1"/>
          </p:cNvSpPr>
          <p:nvPr/>
        </p:nvSpPr>
        <p:spPr bwMode="auto">
          <a:xfrm>
            <a:off x="1716088" y="2209800"/>
            <a:ext cx="2422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r>
              <a:rPr lang="en-US" altLang="en-US" sz="1400" dirty="0" smtClean="0">
                <a:solidFill>
                  <a:schemeClr val="accent2"/>
                </a:solidFill>
              </a:rPr>
              <a:t>Equation for a Line:</a:t>
            </a:r>
            <a:endParaRPr lang="en-US" altLang="en-US" sz="1400" dirty="0">
              <a:solidFill>
                <a:schemeClr val="accent2"/>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769794514"/>
              </p:ext>
            </p:extLst>
          </p:nvPr>
        </p:nvGraphicFramePr>
        <p:xfrm>
          <a:off x="4611688" y="2895600"/>
          <a:ext cx="2857500" cy="911225"/>
        </p:xfrm>
        <a:graphic>
          <a:graphicData uri="http://schemas.openxmlformats.org/presentationml/2006/ole">
            <mc:AlternateContent xmlns:mc="http://schemas.openxmlformats.org/markup-compatibility/2006">
              <mc:Choice xmlns:v="urn:schemas-microsoft-com:vml" Requires="v">
                <p:oleObj spid="_x0000_s32858" name="Equation" r:id="rId5" imgW="1993680" imgH="634680" progId="Equation.DSMT4">
                  <p:embed/>
                </p:oleObj>
              </mc:Choice>
              <mc:Fallback>
                <p:oleObj name="Equation" r:id="rId5" imgW="1993680" imgH="634680" progId="Equation.DSMT4">
                  <p:embed/>
                  <p:pic>
                    <p:nvPicPr>
                      <p:cNvPr id="0" name="Object 4"/>
                      <p:cNvPicPr>
                        <a:picLocks noChangeAspect="1" noChangeArrowheads="1"/>
                      </p:cNvPicPr>
                      <p:nvPr/>
                    </p:nvPicPr>
                    <p:blipFill>
                      <a:blip r:embed="rId6"/>
                      <a:srcRect/>
                      <a:stretch>
                        <a:fillRect/>
                      </a:stretch>
                    </p:blipFill>
                    <p:spPr bwMode="auto">
                      <a:xfrm>
                        <a:off x="4611688" y="2895600"/>
                        <a:ext cx="28575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10"/>
          <p:cNvSpPr txBox="1">
            <a:spLocks noChangeArrowheads="1"/>
          </p:cNvSpPr>
          <p:nvPr/>
        </p:nvSpPr>
        <p:spPr bwMode="auto">
          <a:xfrm>
            <a:off x="1716088" y="3121223"/>
            <a:ext cx="2422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r>
              <a:rPr lang="en-US" altLang="en-US" sz="1400" dirty="0" smtClean="0">
                <a:solidFill>
                  <a:schemeClr val="accent2"/>
                </a:solidFill>
              </a:rPr>
              <a:t>Slope (</a:t>
            </a:r>
            <a:r>
              <a:rPr lang="en-US" altLang="en-US" sz="1400" i="1" dirty="0" smtClean="0">
                <a:solidFill>
                  <a:schemeClr val="accent2"/>
                </a:solidFill>
              </a:rPr>
              <a:t>m</a:t>
            </a:r>
            <a:r>
              <a:rPr lang="en-US" altLang="en-US" sz="1400" dirty="0" smtClean="0">
                <a:solidFill>
                  <a:schemeClr val="accent2"/>
                </a:solidFill>
              </a:rPr>
              <a:t>):</a:t>
            </a:r>
            <a:endParaRPr lang="en-US" altLang="en-US" sz="1400" dirty="0">
              <a:solidFill>
                <a:schemeClr val="accent2"/>
              </a:solidFill>
            </a:endParaRPr>
          </a:p>
        </p:txBody>
      </p:sp>
      <p:sp>
        <p:nvSpPr>
          <p:cNvPr id="8" name="Text Box 10"/>
          <p:cNvSpPr txBox="1">
            <a:spLocks noChangeArrowheads="1"/>
          </p:cNvSpPr>
          <p:nvPr/>
        </p:nvSpPr>
        <p:spPr bwMode="auto">
          <a:xfrm>
            <a:off x="1716088" y="4191000"/>
            <a:ext cx="2422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r>
              <a:rPr lang="en-US" altLang="en-US" sz="1400" dirty="0" smtClean="0">
                <a:solidFill>
                  <a:schemeClr val="accent2"/>
                </a:solidFill>
              </a:rPr>
              <a:t>Intercept (</a:t>
            </a:r>
            <a:r>
              <a:rPr lang="en-US" altLang="en-US" sz="1400" i="1" dirty="0" smtClean="0">
                <a:solidFill>
                  <a:schemeClr val="accent2"/>
                </a:solidFill>
              </a:rPr>
              <a:t>b</a:t>
            </a:r>
            <a:r>
              <a:rPr lang="en-US" altLang="en-US" sz="1400" dirty="0" smtClean="0">
                <a:solidFill>
                  <a:schemeClr val="accent2"/>
                </a:solidFill>
              </a:rPr>
              <a:t>):</a:t>
            </a:r>
            <a:endParaRPr lang="en-US" altLang="en-US" sz="1400" dirty="0">
              <a:solidFill>
                <a:schemeClr val="accent2"/>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549750652"/>
              </p:ext>
            </p:extLst>
          </p:nvPr>
        </p:nvGraphicFramePr>
        <p:xfrm>
          <a:off x="4611688" y="4038600"/>
          <a:ext cx="3313112" cy="912812"/>
        </p:xfrm>
        <a:graphic>
          <a:graphicData uri="http://schemas.openxmlformats.org/presentationml/2006/ole">
            <mc:AlternateContent xmlns:mc="http://schemas.openxmlformats.org/markup-compatibility/2006">
              <mc:Choice xmlns:v="urn:schemas-microsoft-com:vml" Requires="v">
                <p:oleObj spid="_x0000_s32859" name="Equation" r:id="rId7" imgW="2311200" imgH="634680" progId="Equation.DSMT4">
                  <p:embed/>
                </p:oleObj>
              </mc:Choice>
              <mc:Fallback>
                <p:oleObj name="Equation" r:id="rId7" imgW="2311200" imgH="634680" progId="Equation.DSMT4">
                  <p:embed/>
                  <p:pic>
                    <p:nvPicPr>
                      <p:cNvPr id="0" name="Object 4"/>
                      <p:cNvPicPr>
                        <a:picLocks noChangeAspect="1" noChangeArrowheads="1"/>
                      </p:cNvPicPr>
                      <p:nvPr/>
                    </p:nvPicPr>
                    <p:blipFill>
                      <a:blip r:embed="rId8"/>
                      <a:srcRect/>
                      <a:stretch>
                        <a:fillRect/>
                      </a:stretch>
                    </p:blipFill>
                    <p:spPr bwMode="auto">
                      <a:xfrm>
                        <a:off x="4611688" y="4038600"/>
                        <a:ext cx="331311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10"/>
          <p:cNvSpPr txBox="1">
            <a:spLocks noChangeArrowheads="1"/>
          </p:cNvSpPr>
          <p:nvPr/>
        </p:nvSpPr>
        <p:spPr bwMode="auto">
          <a:xfrm>
            <a:off x="990600" y="5334000"/>
            <a:ext cx="3148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r>
              <a:rPr lang="en-US" altLang="en-US" sz="1400" dirty="0" smtClean="0">
                <a:solidFill>
                  <a:schemeClr val="accent2"/>
                </a:solidFill>
              </a:rPr>
              <a:t>Standard deviation of y values (</a:t>
            </a:r>
            <a:r>
              <a:rPr lang="en-US" altLang="en-US" sz="1400" i="1" dirty="0" smtClean="0">
                <a:solidFill>
                  <a:schemeClr val="accent2"/>
                </a:solidFill>
              </a:rPr>
              <a:t>s</a:t>
            </a:r>
            <a:r>
              <a:rPr lang="en-US" altLang="en-US" sz="1400" i="1" baseline="-25000" dirty="0" smtClean="0">
                <a:solidFill>
                  <a:schemeClr val="accent2"/>
                </a:solidFill>
              </a:rPr>
              <a:t>y</a:t>
            </a:r>
            <a:r>
              <a:rPr lang="en-US" altLang="en-US" sz="1400" dirty="0" smtClean="0">
                <a:solidFill>
                  <a:schemeClr val="accent2"/>
                </a:solidFill>
              </a:rPr>
              <a:t>):</a:t>
            </a:r>
            <a:endParaRPr lang="en-US" altLang="en-US" sz="1400" dirty="0">
              <a:solidFill>
                <a:schemeClr val="accent2"/>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77423883"/>
              </p:ext>
            </p:extLst>
          </p:nvPr>
        </p:nvGraphicFramePr>
        <p:xfrm>
          <a:off x="4572000" y="5181600"/>
          <a:ext cx="2786063" cy="528638"/>
        </p:xfrm>
        <a:graphic>
          <a:graphicData uri="http://schemas.openxmlformats.org/presentationml/2006/ole">
            <mc:AlternateContent xmlns:mc="http://schemas.openxmlformats.org/markup-compatibility/2006">
              <mc:Choice xmlns:v="urn:schemas-microsoft-com:vml" Requires="v">
                <p:oleObj spid="_x0000_s32860" name="Equation" r:id="rId9" imgW="1942920" imgH="368280" progId="Equation.DSMT4">
                  <p:embed/>
                </p:oleObj>
              </mc:Choice>
              <mc:Fallback>
                <p:oleObj name="Equation" r:id="rId9" imgW="1942920" imgH="368280" progId="Equation.DSMT4">
                  <p:embed/>
                  <p:pic>
                    <p:nvPicPr>
                      <p:cNvPr id="0" name="Object 8"/>
                      <p:cNvPicPr>
                        <a:picLocks noChangeAspect="1" noChangeArrowheads="1"/>
                      </p:cNvPicPr>
                      <p:nvPr/>
                    </p:nvPicPr>
                    <p:blipFill>
                      <a:blip r:embed="rId10"/>
                      <a:srcRect/>
                      <a:stretch>
                        <a:fillRect/>
                      </a:stretch>
                    </p:blipFill>
                    <p:spPr bwMode="auto">
                      <a:xfrm>
                        <a:off x="4572000" y="5181600"/>
                        <a:ext cx="27860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743647070"/>
              </p:ext>
            </p:extLst>
          </p:nvPr>
        </p:nvGraphicFramePr>
        <p:xfrm>
          <a:off x="4513263" y="6042025"/>
          <a:ext cx="3182937" cy="636588"/>
        </p:xfrm>
        <a:graphic>
          <a:graphicData uri="http://schemas.openxmlformats.org/presentationml/2006/ole">
            <mc:AlternateContent xmlns:mc="http://schemas.openxmlformats.org/markup-compatibility/2006">
              <mc:Choice xmlns:v="urn:schemas-microsoft-com:vml" Requires="v">
                <p:oleObj spid="_x0000_s32861" name="Equation" r:id="rId11" imgW="2222280" imgH="444240" progId="Equation.DSMT4">
                  <p:embed/>
                </p:oleObj>
              </mc:Choice>
              <mc:Fallback>
                <p:oleObj name="Equation" r:id="rId11" imgW="2222280" imgH="444240" progId="Equation.DSMT4">
                  <p:embed/>
                  <p:pic>
                    <p:nvPicPr>
                      <p:cNvPr id="0" name="Object 10"/>
                      <p:cNvPicPr>
                        <a:picLocks noChangeAspect="1" noChangeArrowheads="1"/>
                      </p:cNvPicPr>
                      <p:nvPr/>
                    </p:nvPicPr>
                    <p:blipFill>
                      <a:blip r:embed="rId12"/>
                      <a:srcRect/>
                      <a:stretch>
                        <a:fillRect/>
                      </a:stretch>
                    </p:blipFill>
                    <p:spPr bwMode="auto">
                      <a:xfrm>
                        <a:off x="4513263" y="6042025"/>
                        <a:ext cx="3182937"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10"/>
          <p:cNvSpPr txBox="1">
            <a:spLocks noChangeArrowheads="1"/>
          </p:cNvSpPr>
          <p:nvPr/>
        </p:nvSpPr>
        <p:spPr bwMode="auto">
          <a:xfrm>
            <a:off x="990600" y="6245423"/>
            <a:ext cx="3148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r>
              <a:rPr lang="en-US" altLang="en-US" sz="1400" dirty="0" smtClean="0">
                <a:solidFill>
                  <a:schemeClr val="accent2"/>
                </a:solidFill>
              </a:rPr>
              <a:t>Standard deviation of slope(</a:t>
            </a:r>
            <a:r>
              <a:rPr lang="en-US" altLang="en-US" sz="1400" i="1" dirty="0" smtClean="0">
                <a:solidFill>
                  <a:schemeClr val="accent2"/>
                </a:solidFill>
              </a:rPr>
              <a:t>s</a:t>
            </a:r>
            <a:r>
              <a:rPr lang="en-US" altLang="en-US" sz="1400" i="1" baseline="-25000" dirty="0" smtClean="0">
                <a:solidFill>
                  <a:schemeClr val="accent2"/>
                </a:solidFill>
              </a:rPr>
              <a:t>m</a:t>
            </a:r>
            <a:r>
              <a:rPr lang="en-US" altLang="en-US" sz="1400" dirty="0" smtClean="0">
                <a:solidFill>
                  <a:schemeClr val="accent2"/>
                </a:solidFill>
              </a:rPr>
              <a:t>):</a:t>
            </a:r>
            <a:endParaRPr lang="en-US" altLang="en-US" sz="1400" dirty="0">
              <a:solidFill>
                <a:schemeClr val="accent2"/>
              </a:solidFill>
            </a:endParaRPr>
          </a:p>
        </p:txBody>
      </p:sp>
    </p:spTree>
    <p:extLst>
      <p:ext uri="{BB962C8B-B14F-4D97-AF65-F5344CB8AC3E}">
        <p14:creationId xmlns:p14="http://schemas.microsoft.com/office/powerpoint/2010/main" val="308404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mc:AlternateContent xmlns:mc="http://schemas.openxmlformats.org/markup-compatibility/2006" xmlns:a14="http://schemas.microsoft.com/office/drawing/2010/main">
        <mc:Choice Requires="a14">
          <p:sp>
            <p:nvSpPr>
              <p:cNvPr id="3" name="Text Box 5"/>
              <p:cNvSpPr txBox="1">
                <a:spLocks noChangeArrowheads="1"/>
              </p:cNvSpPr>
              <p:nvPr/>
            </p:nvSpPr>
            <p:spPr bwMode="auto">
              <a:xfrm>
                <a:off x="228600" y="990600"/>
                <a:ext cx="8766175" cy="4632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Describing the Variation in Small Data Sets</a:t>
                </a:r>
                <a:endParaRPr lang="en-US" altLang="en-US" sz="2000" b="0" i="1" dirty="0">
                  <a:solidFill>
                    <a:schemeClr val="tx2"/>
                  </a:solidFill>
                </a:endParaRPr>
              </a:p>
              <a:p>
                <a:pPr eaLnBrk="1" hangingPunct="1"/>
                <a:endParaRPr lang="en-US" altLang="en-US" b="0" i="1" dirty="0">
                  <a:solidFill>
                    <a:schemeClr val="tx2"/>
                  </a:solidFill>
                </a:endParaRPr>
              </a:p>
              <a:p>
                <a:pPr lvl="1" eaLnBrk="1" hangingPunct="1"/>
                <a:r>
                  <a:rPr lang="en-US" altLang="en-US" dirty="0" smtClean="0">
                    <a:solidFill>
                      <a:srgbClr val="CC3300"/>
                    </a:solidFill>
                  </a:rPr>
                  <a:t>For a small set of numbers: </a:t>
                </a:r>
                <a:endParaRPr lang="en-US" altLang="en-US" b="0" dirty="0" smtClean="0"/>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The experimental values of </a:t>
                </a:r>
                <a14:m>
                  <m:oMath xmlns:m="http://schemas.openxmlformats.org/officeDocument/2006/math">
                    <m:acc>
                      <m:accPr>
                        <m:chr m:val="̅"/>
                        <m:ctrlPr>
                          <a:rPr lang="en-US" altLang="en-US" sz="1600" b="0" i="1" smtClean="0">
                            <a:latin typeface="Cambria Math"/>
                          </a:rPr>
                        </m:ctrlPr>
                      </m:accPr>
                      <m:e>
                        <m:r>
                          <a:rPr lang="en-US" altLang="en-US" sz="1600" b="0" i="1" smtClean="0">
                            <a:latin typeface="Cambria Math"/>
                          </a:rPr>
                          <m:t>𝑥</m:t>
                        </m:r>
                      </m:e>
                    </m:acc>
                    <m:r>
                      <a:rPr lang="en-US" altLang="en-US" sz="1600" b="0" i="0" smtClean="0">
                        <a:latin typeface="Cambria Math"/>
                      </a:rPr>
                      <m:t> </m:t>
                    </m:r>
                  </m:oMath>
                </a14:m>
                <a:r>
                  <a:rPr lang="en-US" altLang="en-US" sz="1600" b="0" dirty="0" smtClean="0"/>
                  <a:t>and </a:t>
                </a:r>
                <a:r>
                  <a:rPr lang="en-US" altLang="en-US" sz="1600" b="0" i="1" dirty="0" smtClean="0"/>
                  <a:t>s</a:t>
                </a:r>
                <a:r>
                  <a:rPr lang="en-US" altLang="en-US" sz="1600" b="0" dirty="0" smtClean="0"/>
                  <a:t> are only estimates of the true average (</a:t>
                </a:r>
                <a:r>
                  <a:rPr lang="en-US" altLang="en-US" sz="1600" b="0" dirty="0" smtClean="0">
                    <a:latin typeface="Symbol" panose="05050102010706020507" pitchFamily="18" charset="2"/>
                  </a:rPr>
                  <a:t>m</a:t>
                </a:r>
                <a:r>
                  <a:rPr lang="en-US" altLang="en-US" sz="1600" b="0" dirty="0" smtClean="0"/>
                  <a:t>) and standard deviation (</a:t>
                </a:r>
                <a:r>
                  <a:rPr lang="en-US" altLang="en-US" sz="1600" b="0" dirty="0" smtClean="0">
                    <a:latin typeface="Symbol" panose="05050102010706020507" pitchFamily="18" charset="2"/>
                  </a:rPr>
                  <a:t>s</a:t>
                </a:r>
                <a:r>
                  <a:rPr lang="en-US" altLang="en-US" sz="1600" b="0" dirty="0" smtClean="0"/>
                  <a:t>).</a:t>
                </a:r>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We must always consider how precisely we know </a:t>
                </a:r>
                <a14:m>
                  <m:oMath xmlns:m="http://schemas.openxmlformats.org/officeDocument/2006/math">
                    <m:acc>
                      <m:accPr>
                        <m:chr m:val="̅"/>
                        <m:ctrlPr>
                          <a:rPr lang="en-US" altLang="en-US" sz="1600" b="0" i="1" smtClean="0">
                            <a:latin typeface="Cambria Math"/>
                          </a:rPr>
                        </m:ctrlPr>
                      </m:accPr>
                      <m:e>
                        <m:r>
                          <a:rPr lang="en-US" altLang="en-US" sz="1600" b="0" i="1" smtClean="0">
                            <a:latin typeface="Cambria Math"/>
                          </a:rPr>
                          <m:t>𝑥</m:t>
                        </m:r>
                      </m:e>
                    </m:acc>
                    <m:r>
                      <a:rPr lang="en-US" altLang="en-US" sz="1600" b="0" i="0" smtClean="0">
                        <a:latin typeface="Cambria Math"/>
                      </a:rPr>
                      <m:t> </m:t>
                    </m:r>
                  </m:oMath>
                </a14:m>
                <a:r>
                  <a:rPr lang="en-US" altLang="en-US" sz="1600" b="0" dirty="0" smtClean="0"/>
                  <a:t>and </a:t>
                </a:r>
                <a:r>
                  <a:rPr lang="en-US" altLang="en-US" sz="1600" b="0" i="1" dirty="0" smtClean="0"/>
                  <a:t>s</a:t>
                </a:r>
                <a:r>
                  <a:rPr lang="en-US" altLang="en-US" sz="1600" b="0" dirty="0" smtClean="0"/>
                  <a:t> when we use these to describe experimental data.</a:t>
                </a:r>
                <a:endParaRPr lang="en-US" altLang="en-US" sz="1600" b="0" dirty="0"/>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Standard Deviation of the Mean: </a:t>
                </a:r>
                <a:endParaRPr lang="en-US" altLang="en-US" b="0" dirty="0" smtClean="0"/>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In the same way that we use </a:t>
                </a:r>
                <a:r>
                  <a:rPr lang="en-US" altLang="en-US" sz="1600" b="0" i="1" dirty="0" smtClean="0"/>
                  <a:t>s</a:t>
                </a:r>
                <a:r>
                  <a:rPr lang="en-US" altLang="en-US" sz="1600" b="0" dirty="0" smtClean="0"/>
                  <a:t> to describe the variation within a data set, we can employ the </a:t>
                </a:r>
                <a:r>
                  <a:rPr lang="en-US" altLang="en-US" sz="1600" i="1" dirty="0" smtClean="0"/>
                  <a:t>standard deviation of the mean </a:t>
                </a:r>
                <a:r>
                  <a:rPr lang="en-US" altLang="en-US" sz="1600" b="0" dirty="0" smtClean="0"/>
                  <a:t>(</a:t>
                </a:r>
                <a14:m>
                  <m:oMath xmlns:m="http://schemas.openxmlformats.org/officeDocument/2006/math">
                    <m:sSub>
                      <m:sSubPr>
                        <m:ctrlPr>
                          <a:rPr lang="en-US" altLang="en-US" sz="1600" b="0" i="1" smtClean="0">
                            <a:latin typeface="Cambria Math"/>
                          </a:rPr>
                        </m:ctrlPr>
                      </m:sSubPr>
                      <m:e>
                        <m:r>
                          <a:rPr lang="en-US" altLang="en-US" sz="1600" b="0" i="1" smtClean="0">
                            <a:latin typeface="Cambria Math"/>
                          </a:rPr>
                          <m:t>𝑠</m:t>
                        </m:r>
                      </m:e>
                      <m:sub>
                        <m:acc>
                          <m:accPr>
                            <m:chr m:val="̅"/>
                            <m:ctrlPr>
                              <a:rPr lang="en-US" altLang="en-US" sz="1600" b="0" i="1" smtClean="0">
                                <a:latin typeface="Cambria Math"/>
                              </a:rPr>
                            </m:ctrlPr>
                          </m:accPr>
                          <m:e>
                            <m:r>
                              <a:rPr lang="en-US" altLang="en-US" sz="1600" b="0" i="1" smtClean="0">
                                <a:latin typeface="Cambria Math"/>
                              </a:rPr>
                              <m:t>𝑥</m:t>
                            </m:r>
                          </m:e>
                        </m:acc>
                      </m:sub>
                    </m:sSub>
                  </m:oMath>
                </a14:m>
                <a:r>
                  <a:rPr lang="en-US" altLang="en-US" sz="1600" b="0" dirty="0" smtClean="0"/>
                  <a:t>) to describe the precision of our experimental average (</a:t>
                </a:r>
                <a14:m>
                  <m:oMath xmlns:m="http://schemas.openxmlformats.org/officeDocument/2006/math">
                    <m:acc>
                      <m:accPr>
                        <m:chr m:val="̅"/>
                        <m:ctrlPr>
                          <a:rPr lang="en-US" altLang="en-US" sz="1600" b="0" i="1" smtClean="0">
                            <a:latin typeface="Cambria Math"/>
                          </a:rPr>
                        </m:ctrlPr>
                      </m:accPr>
                      <m:e>
                        <m:r>
                          <a:rPr lang="en-US" altLang="en-US" sz="1600" b="0" i="1" smtClean="0">
                            <a:latin typeface="Cambria Math"/>
                          </a:rPr>
                          <m:t>𝑥</m:t>
                        </m:r>
                      </m:e>
                    </m:acc>
                  </m:oMath>
                </a14:m>
                <a:r>
                  <a:rPr lang="en-US" altLang="en-US" sz="1600" b="0" dirty="0" smtClean="0"/>
                  <a:t>)</a:t>
                </a:r>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The </a:t>
                </a:r>
                <a:r>
                  <a:rPr lang="en-US" altLang="en-US" sz="1600" i="1" dirty="0" smtClean="0"/>
                  <a:t>standard deviation of the mean </a:t>
                </a:r>
                <a:r>
                  <a:rPr lang="en-US" altLang="en-US" sz="1600" b="0" dirty="0" smtClean="0"/>
                  <a:t>(</a:t>
                </a:r>
                <a14:m>
                  <m:oMath xmlns:m="http://schemas.openxmlformats.org/officeDocument/2006/math">
                    <m:sSub>
                      <m:sSubPr>
                        <m:ctrlPr>
                          <a:rPr lang="en-US" altLang="en-US" sz="1600" b="0" i="1" smtClean="0">
                            <a:latin typeface="Cambria Math"/>
                          </a:rPr>
                        </m:ctrlPr>
                      </m:sSubPr>
                      <m:e>
                        <m:r>
                          <a:rPr lang="en-US" altLang="en-US" sz="1600" b="0" i="1" smtClean="0">
                            <a:latin typeface="Cambria Math"/>
                          </a:rPr>
                          <m:t>𝑠</m:t>
                        </m:r>
                      </m:e>
                      <m:sub>
                        <m:acc>
                          <m:accPr>
                            <m:chr m:val="̅"/>
                            <m:ctrlPr>
                              <a:rPr lang="en-US" altLang="en-US" sz="1600" b="0" i="1" smtClean="0">
                                <a:latin typeface="Cambria Math"/>
                              </a:rPr>
                            </m:ctrlPr>
                          </m:accPr>
                          <m:e>
                            <m:r>
                              <a:rPr lang="en-US" altLang="en-US" sz="1600" b="0" i="1" smtClean="0">
                                <a:latin typeface="Cambria Math"/>
                              </a:rPr>
                              <m:t>𝑥</m:t>
                            </m:r>
                          </m:e>
                        </m:acc>
                      </m:sub>
                    </m:sSub>
                  </m:oMath>
                </a14:m>
                <a:r>
                  <a:rPr lang="en-US" altLang="en-US" sz="1600" b="0" dirty="0" smtClean="0"/>
                  <a:t>) is determined by using the standard deviation of the entire data set (</a:t>
                </a:r>
                <a:r>
                  <a:rPr lang="en-US" altLang="en-US" sz="1600" b="0" i="1" dirty="0" smtClean="0"/>
                  <a:t>s</a:t>
                </a:r>
                <a:r>
                  <a:rPr lang="en-US" altLang="en-US" sz="1600" b="0" dirty="0" smtClean="0"/>
                  <a:t>) and the number of data points (</a:t>
                </a:r>
                <a:r>
                  <a:rPr lang="en-US" altLang="en-US" sz="1600" b="0" i="1" dirty="0" smtClean="0"/>
                  <a:t>n</a:t>
                </a:r>
                <a:r>
                  <a:rPr lang="en-US" altLang="en-US" sz="1600" b="0" dirty="0" smtClean="0"/>
                  <a:t>) in this data set:</a:t>
                </a:r>
              </a:p>
            </p:txBody>
          </p:sp>
        </mc:Choice>
        <mc:Fallback xmlns="">
          <p:sp>
            <p:nvSpPr>
              <p:cNvPr id="3" name="Text Box 5"/>
              <p:cNvSpPr txBox="1">
                <a:spLocks noRot="1" noChangeAspect="1" noMove="1" noResize="1" noEditPoints="1" noAdjustHandles="1" noChangeArrowheads="1" noChangeShapeType="1" noTextEdit="1"/>
              </p:cNvSpPr>
              <p:nvPr/>
            </p:nvSpPr>
            <p:spPr bwMode="auto">
              <a:xfrm>
                <a:off x="228600" y="990600"/>
                <a:ext cx="8766175" cy="4632037"/>
              </a:xfrm>
              <a:prstGeom prst="rect">
                <a:avLst/>
              </a:prstGeom>
              <a:blipFill rotWithShape="1">
                <a:blip r:embed="rId3"/>
                <a:stretch>
                  <a:fillRect l="-765" t="-527" r="-556" b="-7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3917606451"/>
              </p:ext>
            </p:extLst>
          </p:nvPr>
        </p:nvGraphicFramePr>
        <p:xfrm>
          <a:off x="6540500" y="3367088"/>
          <a:ext cx="127000" cy="152400"/>
        </p:xfrm>
        <a:graphic>
          <a:graphicData uri="http://schemas.openxmlformats.org/presentationml/2006/ole">
            <mc:AlternateContent xmlns:mc="http://schemas.openxmlformats.org/markup-compatibility/2006">
              <mc:Choice xmlns:v="urn:schemas-microsoft-com:vml" Requires="v">
                <p:oleObj spid="_x0000_s3246" name="Equation" r:id="rId4" imgW="126720" imgH="152280" progId="Equation.DSMT4">
                  <p:embed/>
                </p:oleObj>
              </mc:Choice>
              <mc:Fallback>
                <p:oleObj name="Equation" r:id="rId4" imgW="126720" imgH="152280" progId="Equation.DSMT4">
                  <p:embed/>
                  <p:pic>
                    <p:nvPicPr>
                      <p:cNvPr id="0" name=""/>
                      <p:cNvPicPr/>
                      <p:nvPr/>
                    </p:nvPicPr>
                    <p:blipFill>
                      <a:blip r:embed="rId5"/>
                      <a:stretch>
                        <a:fillRect/>
                      </a:stretch>
                    </p:blipFill>
                    <p:spPr>
                      <a:xfrm>
                        <a:off x="6540500" y="3367088"/>
                        <a:ext cx="127000" cy="152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27417440"/>
              </p:ext>
            </p:extLst>
          </p:nvPr>
        </p:nvGraphicFramePr>
        <p:xfrm>
          <a:off x="3911600" y="5753100"/>
          <a:ext cx="1184275" cy="604838"/>
        </p:xfrm>
        <a:graphic>
          <a:graphicData uri="http://schemas.openxmlformats.org/presentationml/2006/ole">
            <mc:AlternateContent xmlns:mc="http://schemas.openxmlformats.org/markup-compatibility/2006">
              <mc:Choice xmlns:v="urn:schemas-microsoft-com:vml" Requires="v">
                <p:oleObj spid="_x0000_s3247" name="Equation" r:id="rId6" imgW="596880" imgH="304560" progId="Equation.DSMT4">
                  <p:embed/>
                </p:oleObj>
              </mc:Choice>
              <mc:Fallback>
                <p:oleObj name="Equation" r:id="rId6" imgW="596880" imgH="304560" progId="Equation.DSMT4">
                  <p:embed/>
                  <p:pic>
                    <p:nvPicPr>
                      <p:cNvPr id="0" name="Object 7"/>
                      <p:cNvPicPr>
                        <a:picLocks noChangeAspect="1" noChangeArrowheads="1"/>
                      </p:cNvPicPr>
                      <p:nvPr/>
                    </p:nvPicPr>
                    <p:blipFill>
                      <a:blip r:embed="rId7"/>
                      <a:srcRect/>
                      <a:stretch>
                        <a:fillRect/>
                      </a:stretch>
                    </p:blipFill>
                    <p:spPr bwMode="auto">
                      <a:xfrm>
                        <a:off x="3911600" y="5753100"/>
                        <a:ext cx="1184275"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68059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84163" y="990600"/>
            <a:ext cx="8766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286000" indent="-457200" eaLnBrk="0" hangingPunct="0">
              <a:defRPr b="1">
                <a:solidFill>
                  <a:schemeClr val="tx1"/>
                </a:solidFill>
                <a:latin typeface="Arial" pitchFamily="34" charset="0"/>
              </a:defRPr>
            </a:lvl5pPr>
            <a:lvl6pPr marL="2743200" indent="-457200" eaLnBrk="0" fontAlgn="base" hangingPunct="0">
              <a:spcBef>
                <a:spcPct val="0"/>
              </a:spcBef>
              <a:spcAft>
                <a:spcPct val="0"/>
              </a:spcAft>
              <a:defRPr b="1">
                <a:solidFill>
                  <a:schemeClr val="tx1"/>
                </a:solidFill>
                <a:latin typeface="Arial" pitchFamily="34" charset="0"/>
              </a:defRPr>
            </a:lvl6pPr>
            <a:lvl7pPr marL="3200400" indent="-457200" eaLnBrk="0" fontAlgn="base" hangingPunct="0">
              <a:spcBef>
                <a:spcPct val="0"/>
              </a:spcBef>
              <a:spcAft>
                <a:spcPct val="0"/>
              </a:spcAft>
              <a:defRPr b="1">
                <a:solidFill>
                  <a:schemeClr val="tx1"/>
                </a:solidFill>
                <a:latin typeface="Arial" pitchFamily="34" charset="0"/>
              </a:defRPr>
            </a:lvl7pPr>
            <a:lvl8pPr marL="3657600" indent="-457200" eaLnBrk="0" fontAlgn="base" hangingPunct="0">
              <a:spcBef>
                <a:spcPct val="0"/>
              </a:spcBef>
              <a:spcAft>
                <a:spcPct val="0"/>
              </a:spcAft>
              <a:defRPr b="1">
                <a:solidFill>
                  <a:schemeClr val="tx1"/>
                </a:solidFill>
                <a:latin typeface="Arial" pitchFamily="34" charset="0"/>
              </a:defRPr>
            </a:lvl8pPr>
            <a:lvl9pPr marL="4114800" indent="-4572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a:solidFill>
                  <a:schemeClr val="tx2"/>
                </a:solidFill>
              </a:rPr>
              <a:t>Fitting Experimental </a:t>
            </a:r>
            <a:r>
              <a:rPr lang="en-US" altLang="en-US" sz="2000" b="0" i="1" dirty="0" smtClean="0">
                <a:solidFill>
                  <a:schemeClr val="tx2"/>
                </a:solidFill>
              </a:rPr>
              <a:t>Results</a:t>
            </a:r>
            <a:endParaRPr lang="en-US" altLang="en-US" b="0" i="1" dirty="0">
              <a:solidFill>
                <a:schemeClr val="tx2"/>
              </a:solidFill>
            </a:endParaRPr>
          </a:p>
          <a:p>
            <a:pPr lvl="1" eaLnBrk="1" hangingPunct="1">
              <a:spcAft>
                <a:spcPts val="600"/>
              </a:spcAft>
            </a:pPr>
            <a:r>
              <a:rPr lang="en-US" altLang="en-US" b="0" dirty="0" smtClean="0"/>
              <a:t>IV.</a:t>
            </a:r>
            <a:r>
              <a:rPr lang="en-US" altLang="en-US" sz="1600" b="0" dirty="0"/>
              <a:t>	</a:t>
            </a:r>
            <a:r>
              <a:rPr lang="en-US" altLang="en-US" sz="1600" b="0" dirty="0" smtClean="0"/>
              <a:t>Formulas for Determining the Best-Fit Parameters for a Straight Line</a:t>
            </a:r>
            <a:endParaRPr lang="en-US" altLang="en-US" sz="1600" b="0" dirty="0"/>
          </a:p>
        </p:txBody>
      </p:sp>
      <p:graphicFrame>
        <p:nvGraphicFramePr>
          <p:cNvPr id="4" name="Object 3"/>
          <p:cNvGraphicFramePr>
            <a:graphicFrameLocks noChangeAspect="1"/>
          </p:cNvGraphicFramePr>
          <p:nvPr>
            <p:extLst>
              <p:ext uri="{D42A27DB-BD31-4B8C-83A1-F6EECF244321}">
                <p14:modId xmlns:p14="http://schemas.microsoft.com/office/powerpoint/2010/main" val="3334961251"/>
              </p:ext>
            </p:extLst>
          </p:nvPr>
        </p:nvGraphicFramePr>
        <p:xfrm>
          <a:off x="4495800" y="2159000"/>
          <a:ext cx="3673475" cy="636588"/>
        </p:xfrm>
        <a:graphic>
          <a:graphicData uri="http://schemas.openxmlformats.org/presentationml/2006/ole">
            <mc:AlternateContent xmlns:mc="http://schemas.openxmlformats.org/markup-compatibility/2006">
              <mc:Choice xmlns:v="urn:schemas-microsoft-com:vml" Requires="v">
                <p:oleObj spid="_x0000_s33864" name="Equation" r:id="rId3" imgW="2565360" imgH="444240" progId="Equation.DSMT4">
                  <p:embed/>
                </p:oleObj>
              </mc:Choice>
              <mc:Fallback>
                <p:oleObj name="Equation" r:id="rId3" imgW="2565360" imgH="444240" progId="Equation.DSMT4">
                  <p:embed/>
                  <p:pic>
                    <p:nvPicPr>
                      <p:cNvPr id="0" name=""/>
                      <p:cNvPicPr>
                        <a:picLocks noChangeAspect="1" noChangeArrowheads="1"/>
                      </p:cNvPicPr>
                      <p:nvPr/>
                    </p:nvPicPr>
                    <p:blipFill>
                      <a:blip r:embed="rId4"/>
                      <a:srcRect/>
                      <a:stretch>
                        <a:fillRect/>
                      </a:stretch>
                    </p:blipFill>
                    <p:spPr bwMode="auto">
                      <a:xfrm>
                        <a:off x="4495800" y="2159000"/>
                        <a:ext cx="36734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10"/>
          <p:cNvSpPr txBox="1">
            <a:spLocks noChangeArrowheads="1"/>
          </p:cNvSpPr>
          <p:nvPr/>
        </p:nvSpPr>
        <p:spPr bwMode="auto">
          <a:xfrm>
            <a:off x="762000" y="2362200"/>
            <a:ext cx="3376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r>
              <a:rPr lang="en-US" altLang="en-US" sz="1400" dirty="0" smtClean="0">
                <a:solidFill>
                  <a:schemeClr val="accent2"/>
                </a:solidFill>
              </a:rPr>
              <a:t>Standard deviation of intercept (</a:t>
            </a:r>
            <a:r>
              <a:rPr lang="en-US" altLang="en-US" sz="1400" i="1" dirty="0" smtClean="0">
                <a:solidFill>
                  <a:schemeClr val="accent2"/>
                </a:solidFill>
              </a:rPr>
              <a:t>s</a:t>
            </a:r>
            <a:r>
              <a:rPr lang="en-US" altLang="en-US" sz="1400" i="1" baseline="-25000" dirty="0">
                <a:solidFill>
                  <a:schemeClr val="accent2"/>
                </a:solidFill>
              </a:rPr>
              <a:t>b</a:t>
            </a:r>
            <a:r>
              <a:rPr lang="en-US" altLang="en-US" sz="1400" dirty="0" smtClean="0">
                <a:solidFill>
                  <a:schemeClr val="accent2"/>
                </a:solidFill>
              </a:rPr>
              <a:t>):</a:t>
            </a:r>
            <a:endParaRPr lang="en-US" altLang="en-US" sz="1400" dirty="0">
              <a:solidFill>
                <a:schemeClr val="accent2"/>
              </a:solidFill>
            </a:endParaRPr>
          </a:p>
        </p:txBody>
      </p:sp>
      <p:sp>
        <p:nvSpPr>
          <p:cNvPr id="6" name="Text Box 10"/>
          <p:cNvSpPr txBox="1">
            <a:spLocks noChangeArrowheads="1"/>
          </p:cNvSpPr>
          <p:nvPr/>
        </p:nvSpPr>
        <p:spPr bwMode="auto">
          <a:xfrm>
            <a:off x="738187" y="3273623"/>
            <a:ext cx="3376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r>
              <a:rPr lang="en-US" altLang="en-US" sz="1400" dirty="0" smtClean="0">
                <a:solidFill>
                  <a:schemeClr val="accent2"/>
                </a:solidFill>
              </a:rPr>
              <a:t>Correlation coefficient (</a:t>
            </a:r>
            <a:r>
              <a:rPr lang="en-US" altLang="en-US" sz="1400" i="1" dirty="0">
                <a:solidFill>
                  <a:schemeClr val="accent2"/>
                </a:solidFill>
              </a:rPr>
              <a:t>r</a:t>
            </a:r>
            <a:r>
              <a:rPr lang="en-US" altLang="en-US" sz="1400" dirty="0" smtClean="0">
                <a:solidFill>
                  <a:schemeClr val="accent2"/>
                </a:solidFill>
              </a:rPr>
              <a:t>):</a:t>
            </a:r>
            <a:endParaRPr lang="en-US" altLang="en-US" sz="1400" dirty="0">
              <a:solidFill>
                <a:schemeClr val="accent2"/>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203437317"/>
              </p:ext>
            </p:extLst>
          </p:nvPr>
        </p:nvGraphicFramePr>
        <p:xfrm>
          <a:off x="4657725" y="3054350"/>
          <a:ext cx="2614613" cy="711200"/>
        </p:xfrm>
        <a:graphic>
          <a:graphicData uri="http://schemas.openxmlformats.org/presentationml/2006/ole">
            <mc:AlternateContent xmlns:mc="http://schemas.openxmlformats.org/markup-compatibility/2006">
              <mc:Choice xmlns:v="urn:schemas-microsoft-com:vml" Requires="v">
                <p:oleObj spid="_x0000_s33865" name="Equation" r:id="rId5" imgW="1447560" imgH="393480" progId="Equation.DSMT4">
                  <p:embed/>
                </p:oleObj>
              </mc:Choice>
              <mc:Fallback>
                <p:oleObj name="Equation" r:id="rId5" imgW="1447560" imgH="393480" progId="Equation.DSMT4">
                  <p:embed/>
                  <p:pic>
                    <p:nvPicPr>
                      <p:cNvPr id="0" name="Object 4"/>
                      <p:cNvPicPr>
                        <a:picLocks noChangeAspect="1" noChangeArrowheads="1"/>
                      </p:cNvPicPr>
                      <p:nvPr/>
                    </p:nvPicPr>
                    <p:blipFill>
                      <a:blip r:embed="rId6"/>
                      <a:srcRect/>
                      <a:stretch>
                        <a:fillRect/>
                      </a:stretch>
                    </p:blipFill>
                    <p:spPr bwMode="auto">
                      <a:xfrm>
                        <a:off x="4657725" y="3054350"/>
                        <a:ext cx="2614613"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10"/>
          <p:cNvSpPr txBox="1">
            <a:spLocks noChangeArrowheads="1"/>
          </p:cNvSpPr>
          <p:nvPr/>
        </p:nvSpPr>
        <p:spPr bwMode="auto">
          <a:xfrm>
            <a:off x="2055920" y="4190999"/>
            <a:ext cx="3376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r>
              <a:rPr lang="en-US" altLang="en-US" sz="1400" dirty="0" smtClean="0"/>
              <a:t>where:</a:t>
            </a:r>
            <a:endParaRPr lang="en-US" altLang="en-US" sz="1400" dirty="0"/>
          </a:p>
        </p:txBody>
      </p:sp>
      <p:graphicFrame>
        <p:nvGraphicFramePr>
          <p:cNvPr id="9" name="Object 8"/>
          <p:cNvGraphicFramePr>
            <a:graphicFrameLocks noChangeAspect="1"/>
          </p:cNvGraphicFramePr>
          <p:nvPr>
            <p:extLst>
              <p:ext uri="{D42A27DB-BD31-4B8C-83A1-F6EECF244321}">
                <p14:modId xmlns:p14="http://schemas.microsoft.com/office/powerpoint/2010/main" val="2646571803"/>
              </p:ext>
            </p:extLst>
          </p:nvPr>
        </p:nvGraphicFramePr>
        <p:xfrm>
          <a:off x="5867400" y="4344887"/>
          <a:ext cx="2346325" cy="528638"/>
        </p:xfrm>
        <a:graphic>
          <a:graphicData uri="http://schemas.openxmlformats.org/presentationml/2006/ole">
            <mc:AlternateContent xmlns:mc="http://schemas.openxmlformats.org/markup-compatibility/2006">
              <mc:Choice xmlns:v="urn:schemas-microsoft-com:vml" Requires="v">
                <p:oleObj spid="_x0000_s33866" name="Equation" r:id="rId7" imgW="1638000" imgH="368280" progId="Equation.DSMT4">
                  <p:embed/>
                </p:oleObj>
              </mc:Choice>
              <mc:Fallback>
                <p:oleObj name="Equation" r:id="rId7" imgW="1638000" imgH="368280" progId="Equation.DSMT4">
                  <p:embed/>
                  <p:pic>
                    <p:nvPicPr>
                      <p:cNvPr id="0" name="Object 3"/>
                      <p:cNvPicPr>
                        <a:picLocks noChangeAspect="1" noChangeArrowheads="1"/>
                      </p:cNvPicPr>
                      <p:nvPr/>
                    </p:nvPicPr>
                    <p:blipFill>
                      <a:blip r:embed="rId8"/>
                      <a:srcRect/>
                      <a:stretch>
                        <a:fillRect/>
                      </a:stretch>
                    </p:blipFill>
                    <p:spPr bwMode="auto">
                      <a:xfrm>
                        <a:off x="5867400" y="4344887"/>
                        <a:ext cx="23463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96032752"/>
              </p:ext>
            </p:extLst>
          </p:nvPr>
        </p:nvGraphicFramePr>
        <p:xfrm>
          <a:off x="5900738" y="4881563"/>
          <a:ext cx="2328862" cy="528637"/>
        </p:xfrm>
        <a:graphic>
          <a:graphicData uri="http://schemas.openxmlformats.org/presentationml/2006/ole">
            <mc:AlternateContent xmlns:mc="http://schemas.openxmlformats.org/markup-compatibility/2006">
              <mc:Choice xmlns:v="urn:schemas-microsoft-com:vml" Requires="v">
                <p:oleObj spid="_x0000_s33867" name="Equation" r:id="rId9" imgW="1625400" imgH="368280" progId="Equation.DSMT4">
                  <p:embed/>
                </p:oleObj>
              </mc:Choice>
              <mc:Fallback>
                <p:oleObj name="Equation" r:id="rId9" imgW="1625400" imgH="368280" progId="Equation.DSMT4">
                  <p:embed/>
                  <p:pic>
                    <p:nvPicPr>
                      <p:cNvPr id="0" name="Object 8"/>
                      <p:cNvPicPr>
                        <a:picLocks noChangeAspect="1" noChangeArrowheads="1"/>
                      </p:cNvPicPr>
                      <p:nvPr/>
                    </p:nvPicPr>
                    <p:blipFill>
                      <a:blip r:embed="rId10"/>
                      <a:srcRect/>
                      <a:stretch>
                        <a:fillRect/>
                      </a:stretch>
                    </p:blipFill>
                    <p:spPr bwMode="auto">
                      <a:xfrm>
                        <a:off x="5900738" y="4881563"/>
                        <a:ext cx="232886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26025163"/>
              </p:ext>
            </p:extLst>
          </p:nvPr>
        </p:nvGraphicFramePr>
        <p:xfrm>
          <a:off x="5913437" y="5468938"/>
          <a:ext cx="3001963" cy="419100"/>
        </p:xfrm>
        <a:graphic>
          <a:graphicData uri="http://schemas.openxmlformats.org/presentationml/2006/ole">
            <mc:AlternateContent xmlns:mc="http://schemas.openxmlformats.org/markup-compatibility/2006">
              <mc:Choice xmlns:v="urn:schemas-microsoft-com:vml" Requires="v">
                <p:oleObj spid="_x0000_s33868" name="Equation" r:id="rId11" imgW="2095200" imgH="291960" progId="Equation.DSMT4">
                  <p:embed/>
                </p:oleObj>
              </mc:Choice>
              <mc:Fallback>
                <p:oleObj name="Equation" r:id="rId11" imgW="2095200" imgH="291960" progId="Equation.DSMT4">
                  <p:embed/>
                  <p:pic>
                    <p:nvPicPr>
                      <p:cNvPr id="0" name="Object 9"/>
                      <p:cNvPicPr>
                        <a:picLocks noChangeAspect="1" noChangeArrowheads="1"/>
                      </p:cNvPicPr>
                      <p:nvPr/>
                    </p:nvPicPr>
                    <p:blipFill>
                      <a:blip r:embed="rId12"/>
                      <a:srcRect/>
                      <a:stretch>
                        <a:fillRect/>
                      </a:stretch>
                    </p:blipFill>
                    <p:spPr bwMode="auto">
                      <a:xfrm>
                        <a:off x="5913437" y="5468938"/>
                        <a:ext cx="30019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23009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12" name="Text Box 5"/>
          <p:cNvSpPr txBox="1">
            <a:spLocks noChangeArrowheads="1"/>
          </p:cNvSpPr>
          <p:nvPr/>
        </p:nvSpPr>
        <p:spPr bwMode="auto">
          <a:xfrm>
            <a:off x="152400" y="1066800"/>
            <a:ext cx="8766175" cy="555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286000" indent="-457200" eaLnBrk="0" hangingPunct="0">
              <a:defRPr b="1">
                <a:solidFill>
                  <a:schemeClr val="tx1"/>
                </a:solidFill>
                <a:latin typeface="Arial" pitchFamily="34" charset="0"/>
              </a:defRPr>
            </a:lvl5pPr>
            <a:lvl6pPr marL="2743200" indent="-457200" eaLnBrk="0" fontAlgn="base" hangingPunct="0">
              <a:spcBef>
                <a:spcPct val="0"/>
              </a:spcBef>
              <a:spcAft>
                <a:spcPct val="0"/>
              </a:spcAft>
              <a:defRPr b="1">
                <a:solidFill>
                  <a:schemeClr val="tx1"/>
                </a:solidFill>
                <a:latin typeface="Arial" pitchFamily="34" charset="0"/>
              </a:defRPr>
            </a:lvl6pPr>
            <a:lvl7pPr marL="3200400" indent="-457200" eaLnBrk="0" fontAlgn="base" hangingPunct="0">
              <a:spcBef>
                <a:spcPct val="0"/>
              </a:spcBef>
              <a:spcAft>
                <a:spcPct val="0"/>
              </a:spcAft>
              <a:defRPr b="1">
                <a:solidFill>
                  <a:schemeClr val="tx1"/>
                </a:solidFill>
                <a:latin typeface="Arial" pitchFamily="34" charset="0"/>
              </a:defRPr>
            </a:lvl7pPr>
            <a:lvl8pPr marL="3657600" indent="-457200" eaLnBrk="0" fontAlgn="base" hangingPunct="0">
              <a:spcBef>
                <a:spcPct val="0"/>
              </a:spcBef>
              <a:spcAft>
                <a:spcPct val="0"/>
              </a:spcAft>
              <a:defRPr b="1">
                <a:solidFill>
                  <a:schemeClr val="tx1"/>
                </a:solidFill>
                <a:latin typeface="Arial" pitchFamily="34" charset="0"/>
              </a:defRPr>
            </a:lvl8pPr>
            <a:lvl9pPr marL="4114800" indent="-4572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a:solidFill>
                  <a:schemeClr val="tx2"/>
                </a:solidFill>
              </a:rPr>
              <a:t>Fitting Experimental </a:t>
            </a:r>
            <a:r>
              <a:rPr lang="en-US" altLang="en-US" sz="2000" b="0" i="1" dirty="0" smtClean="0">
                <a:solidFill>
                  <a:schemeClr val="tx2"/>
                </a:solidFill>
              </a:rPr>
              <a:t>Results</a:t>
            </a:r>
            <a:endParaRPr lang="en-US" altLang="en-US" b="0" i="1" dirty="0">
              <a:solidFill>
                <a:schemeClr val="tx2"/>
              </a:solidFill>
            </a:endParaRPr>
          </a:p>
          <a:p>
            <a:pPr lvl="1" eaLnBrk="1" hangingPunct="1">
              <a:spcAft>
                <a:spcPts val="600"/>
              </a:spcAft>
            </a:pPr>
            <a:r>
              <a:rPr lang="en-US" altLang="en-US" b="0" dirty="0"/>
              <a:t>V</a:t>
            </a:r>
            <a:r>
              <a:rPr lang="en-US" altLang="en-US" b="0" dirty="0" smtClean="0"/>
              <a:t>.</a:t>
            </a:r>
            <a:r>
              <a:rPr lang="en-US" altLang="en-US" sz="1600" b="0" dirty="0"/>
              <a:t>	</a:t>
            </a:r>
            <a:r>
              <a:rPr lang="en-US" altLang="en-US" sz="1600" b="0" dirty="0" smtClean="0"/>
              <a:t>Testing the Goodness of a Fit.</a:t>
            </a:r>
            <a:endParaRPr lang="en-US" altLang="en-US" b="0" dirty="0"/>
          </a:p>
          <a:p>
            <a:pPr lvl="2"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Given a best-fit line, it is essential to check and make sure that it does present a good description of the data – </a:t>
            </a:r>
            <a:r>
              <a:rPr lang="en-US" altLang="en-US" sz="1600" i="1" dirty="0" smtClean="0">
                <a:solidFill>
                  <a:srgbClr val="C00000"/>
                </a:solidFill>
              </a:rPr>
              <a:t>known as “goodness of fit”</a:t>
            </a:r>
            <a:endParaRPr lang="en-US" altLang="en-US" sz="1600" i="1" dirty="0">
              <a:solidFill>
                <a:srgbClr val="C00000"/>
              </a:solidFill>
            </a:endParaRPr>
          </a:p>
          <a:p>
            <a:pPr marL="1200150" lvl="2" indent="-285750" eaLnBrk="1" hangingPunct="1">
              <a:spcAft>
                <a:spcPts val="600"/>
              </a:spcAft>
              <a:buClr>
                <a:srgbClr val="CC3300"/>
              </a:buClr>
              <a:buSzPct val="100000"/>
              <a:buFont typeface="Arial" panose="020B0604020202020204" pitchFamily="34" charset="0"/>
              <a:buChar char="•"/>
            </a:pPr>
            <a:r>
              <a:rPr lang="en-US" altLang="en-US" sz="1600" i="1" dirty="0" smtClean="0">
                <a:solidFill>
                  <a:srgbClr val="002060"/>
                </a:solidFill>
              </a:rPr>
              <a:t>Correlation coefficients </a:t>
            </a:r>
            <a:r>
              <a:rPr lang="en-US" altLang="en-US" sz="1600" b="0" dirty="0" smtClean="0">
                <a:solidFill>
                  <a:srgbClr val="002060"/>
                </a:solidFill>
              </a:rPr>
              <a:t>and </a:t>
            </a:r>
            <a:r>
              <a:rPr lang="en-US" altLang="en-US" sz="1600" i="1" dirty="0" smtClean="0">
                <a:solidFill>
                  <a:srgbClr val="002060"/>
                </a:solidFill>
              </a:rPr>
              <a:t>residual plots </a:t>
            </a:r>
            <a:r>
              <a:rPr lang="en-US" altLang="en-US" sz="1600" b="0" dirty="0" smtClean="0">
                <a:solidFill>
                  <a:srgbClr val="002060"/>
                </a:solidFill>
              </a:rPr>
              <a:t>are used to determine the goodness of fit</a:t>
            </a:r>
          </a:p>
          <a:p>
            <a:pPr marL="914400" lvl="2" indent="-452438" eaLnBrk="1" hangingPunct="1">
              <a:spcAft>
                <a:spcPts val="600"/>
              </a:spcAft>
              <a:buClr>
                <a:srgbClr val="CC3300"/>
              </a:buClr>
              <a:buSzPct val="100000"/>
            </a:pPr>
            <a:r>
              <a:rPr lang="en-US" altLang="en-US" sz="1600" b="0" dirty="0" smtClean="0">
                <a:solidFill>
                  <a:srgbClr val="002060"/>
                </a:solidFill>
              </a:rPr>
              <a:t>VI.	</a:t>
            </a:r>
            <a:r>
              <a:rPr lang="en-US" altLang="en-US" sz="1600" b="0" dirty="0" smtClean="0"/>
              <a:t>Correlation coefficient (</a:t>
            </a:r>
            <a:r>
              <a:rPr lang="en-US" altLang="en-US" sz="1600" i="1" dirty="0" smtClean="0"/>
              <a:t>r</a:t>
            </a:r>
            <a:r>
              <a:rPr lang="en-US" altLang="en-US" sz="1600" b="0" dirty="0" smtClean="0"/>
              <a:t>)</a:t>
            </a:r>
          </a:p>
          <a:p>
            <a:pPr lvl="2"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Indicates how well a best-fit line describes the data</a:t>
            </a:r>
            <a:endParaRPr lang="en-US" altLang="en-US" sz="1600" i="1" dirty="0">
              <a:solidFill>
                <a:srgbClr val="C00000"/>
              </a:solidFill>
            </a:endParaRPr>
          </a:p>
          <a:p>
            <a:pPr marL="1200150" lvl="2" indent="-285750"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Equations on previous slide</a:t>
            </a:r>
          </a:p>
          <a:p>
            <a:pPr marL="1200150" lvl="2" indent="-285750"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Gives a value between -1 and 1</a:t>
            </a:r>
          </a:p>
          <a:p>
            <a:pPr marL="1885950" lvl="3" indent="-285750" eaLnBrk="1" hangingPunct="1">
              <a:spcAft>
                <a:spcPts val="600"/>
              </a:spcAft>
              <a:buClr>
                <a:srgbClr val="CC3300"/>
              </a:buClr>
              <a:buSzPct val="100000"/>
              <a:buFont typeface="Arial" panose="020B0604020202020204" pitchFamily="34" charset="0"/>
              <a:buChar char="−"/>
            </a:pPr>
            <a:r>
              <a:rPr lang="en-US" altLang="en-US" sz="1400" b="0" dirty="0" smtClean="0"/>
              <a:t>coefficient of determination (</a:t>
            </a:r>
            <a:r>
              <a:rPr lang="en-US" altLang="en-US" sz="1400" i="1" dirty="0" smtClean="0"/>
              <a:t>r</a:t>
            </a:r>
            <a:r>
              <a:rPr lang="en-US" altLang="en-US" sz="1400" i="1" baseline="30000" dirty="0" smtClean="0"/>
              <a:t>2</a:t>
            </a:r>
            <a:r>
              <a:rPr lang="en-US" altLang="en-US" sz="1400" b="0" dirty="0" smtClean="0"/>
              <a:t>) is the square of the correlation coefficient and gives a value between 0 and 1</a:t>
            </a:r>
          </a:p>
          <a:p>
            <a:pPr marL="1200150" lvl="2" indent="-285750"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A value of </a:t>
            </a:r>
            <a:r>
              <a:rPr lang="en-US" altLang="en-US" sz="1600" i="1" dirty="0" smtClean="0">
                <a:solidFill>
                  <a:srgbClr val="002060"/>
                </a:solidFill>
              </a:rPr>
              <a:t>r</a:t>
            </a:r>
            <a:r>
              <a:rPr lang="en-US" altLang="en-US" sz="1600" b="0" dirty="0" smtClean="0">
                <a:solidFill>
                  <a:srgbClr val="002060"/>
                </a:solidFill>
              </a:rPr>
              <a:t> equal to 1 or -1 represents a perfect agreement between the data points and the best-fit line</a:t>
            </a:r>
          </a:p>
          <a:p>
            <a:pPr marL="1200150" lvl="2" indent="-285750"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A value of </a:t>
            </a:r>
            <a:r>
              <a:rPr lang="en-US" altLang="en-US" sz="1600" i="1" dirty="0" smtClean="0">
                <a:solidFill>
                  <a:srgbClr val="002060"/>
                </a:solidFill>
              </a:rPr>
              <a:t>r</a:t>
            </a:r>
            <a:r>
              <a:rPr lang="en-US" altLang="en-US" sz="1600" b="0" dirty="0" smtClean="0">
                <a:solidFill>
                  <a:srgbClr val="002060"/>
                </a:solidFill>
              </a:rPr>
              <a:t> equal to 0 represents a random relationship </a:t>
            </a:r>
            <a:r>
              <a:rPr lang="en-US" altLang="en-US" sz="1600" b="0" dirty="0">
                <a:solidFill>
                  <a:srgbClr val="002060"/>
                </a:solidFill>
              </a:rPr>
              <a:t>between the data points and the best-fit line</a:t>
            </a:r>
          </a:p>
          <a:p>
            <a:pPr marL="1200150" lvl="2" indent="-285750"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A positive value for </a:t>
            </a:r>
            <a:r>
              <a:rPr lang="en-US" altLang="en-US" sz="1600" i="1" dirty="0" smtClean="0">
                <a:solidFill>
                  <a:srgbClr val="002060"/>
                </a:solidFill>
              </a:rPr>
              <a:t>r</a:t>
            </a:r>
            <a:r>
              <a:rPr lang="en-US" altLang="en-US" sz="1600" b="0" dirty="0" smtClean="0">
                <a:solidFill>
                  <a:srgbClr val="002060"/>
                </a:solidFill>
              </a:rPr>
              <a:t> means </a:t>
            </a:r>
            <a:r>
              <a:rPr lang="en-US" altLang="en-US" sz="1600" i="1" dirty="0" smtClean="0">
                <a:solidFill>
                  <a:srgbClr val="002060"/>
                </a:solidFill>
              </a:rPr>
              <a:t>y</a:t>
            </a:r>
            <a:r>
              <a:rPr lang="en-US" altLang="en-US" sz="1600" b="0" dirty="0" smtClean="0">
                <a:solidFill>
                  <a:srgbClr val="002060"/>
                </a:solidFill>
              </a:rPr>
              <a:t> and </a:t>
            </a:r>
            <a:r>
              <a:rPr lang="en-US" altLang="en-US" sz="1600" i="1" dirty="0" smtClean="0">
                <a:solidFill>
                  <a:srgbClr val="002060"/>
                </a:solidFill>
              </a:rPr>
              <a:t>x</a:t>
            </a:r>
            <a:r>
              <a:rPr lang="en-US" altLang="en-US" sz="1600" b="0" dirty="0" smtClean="0">
                <a:solidFill>
                  <a:srgbClr val="002060"/>
                </a:solidFill>
              </a:rPr>
              <a:t> are changing in the same direction</a:t>
            </a:r>
          </a:p>
          <a:p>
            <a:pPr marL="1200150" lvl="2" indent="-285750"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A negative value for </a:t>
            </a:r>
            <a:r>
              <a:rPr lang="en-US" altLang="en-US" sz="1600" i="1" dirty="0" smtClean="0">
                <a:solidFill>
                  <a:srgbClr val="002060"/>
                </a:solidFill>
              </a:rPr>
              <a:t>r</a:t>
            </a:r>
            <a:r>
              <a:rPr lang="en-US" altLang="en-US" sz="1600" b="0" dirty="0" smtClean="0">
                <a:solidFill>
                  <a:srgbClr val="002060"/>
                </a:solidFill>
              </a:rPr>
              <a:t> means </a:t>
            </a:r>
            <a:r>
              <a:rPr lang="en-US" altLang="en-US" sz="1600" i="1" dirty="0" smtClean="0">
                <a:solidFill>
                  <a:srgbClr val="002060"/>
                </a:solidFill>
              </a:rPr>
              <a:t>y</a:t>
            </a:r>
            <a:r>
              <a:rPr lang="en-US" altLang="en-US" sz="1600" b="0" dirty="0" smtClean="0">
                <a:solidFill>
                  <a:srgbClr val="002060"/>
                </a:solidFill>
              </a:rPr>
              <a:t> and </a:t>
            </a:r>
            <a:r>
              <a:rPr lang="en-US" altLang="en-US" sz="1600" i="1" dirty="0" smtClean="0">
                <a:solidFill>
                  <a:srgbClr val="002060"/>
                </a:solidFill>
              </a:rPr>
              <a:t>x</a:t>
            </a:r>
            <a:r>
              <a:rPr lang="en-US" altLang="en-US" sz="1600" b="0" dirty="0" smtClean="0">
                <a:solidFill>
                  <a:srgbClr val="002060"/>
                </a:solidFill>
              </a:rPr>
              <a:t> are changing in opposite direction</a:t>
            </a:r>
            <a:endParaRPr lang="en-US" altLang="en-US" sz="1600" b="0" dirty="0"/>
          </a:p>
        </p:txBody>
      </p:sp>
    </p:spTree>
    <p:extLst>
      <p:ext uri="{BB962C8B-B14F-4D97-AF65-F5344CB8AC3E}">
        <p14:creationId xmlns:p14="http://schemas.microsoft.com/office/powerpoint/2010/main" val="16188111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3" indent="0" eaLnBrk="1" hangingPunct="1">
              <a:spcBef>
                <a:spcPts val="600"/>
              </a:spcBef>
              <a:spcAft>
                <a:spcPts val="600"/>
              </a:spcAft>
              <a:buClr>
                <a:srgbClr val="CC3300"/>
              </a:buClr>
              <a:buSzPct val="100000"/>
            </a:pPr>
            <a:r>
              <a:rPr lang="en-US" altLang="en-US" sz="1600" b="0" dirty="0" smtClean="0">
                <a:solidFill>
                  <a:srgbClr val="002060"/>
                </a:solidFill>
              </a:rPr>
              <a:t>Example – </a:t>
            </a:r>
            <a:r>
              <a:rPr lang="en-US" altLang="en-US" sz="1600" b="0" dirty="0" smtClean="0">
                <a:solidFill>
                  <a:srgbClr val="002060"/>
                </a:solidFill>
              </a:rPr>
              <a:t>Determining the Correlation Coefficient for a Best-Fit Line</a:t>
            </a:r>
            <a:endParaRPr lang="en-US" altLang="en-US" sz="1600" b="0" dirty="0" smtClean="0">
              <a:solidFill>
                <a:srgbClr val="002060"/>
              </a:solidFill>
            </a:endParaRPr>
          </a:p>
          <a:p>
            <a:pPr marL="461963" lvl="3" indent="0" algn="just" eaLnBrk="1" hangingPunct="1">
              <a:spcBef>
                <a:spcPts val="600"/>
              </a:spcBef>
              <a:spcAft>
                <a:spcPts val="600"/>
              </a:spcAft>
              <a:buClr>
                <a:srgbClr val="CC3300"/>
              </a:buClr>
              <a:buSzPct val="100000"/>
            </a:pPr>
            <a:r>
              <a:rPr lang="en-US" altLang="en-US" sz="1600" b="0" dirty="0" smtClean="0"/>
              <a:t>What is the correlation coefficient for the best-fit line to the calibration curve in the previous example? What is the probability that this line represents a real trend between the </a:t>
            </a:r>
            <a:r>
              <a:rPr lang="en-US" altLang="en-US" sz="1600" i="1" dirty="0" smtClean="0"/>
              <a:t>x</a:t>
            </a:r>
            <a:r>
              <a:rPr lang="en-US" altLang="en-US" sz="1600" b="0" dirty="0" smtClean="0"/>
              <a:t> and </a:t>
            </a:r>
            <a:r>
              <a:rPr lang="en-US" altLang="en-US" sz="1600" i="1" dirty="0" smtClean="0"/>
              <a:t>y</a:t>
            </a:r>
            <a:r>
              <a:rPr lang="en-US" altLang="en-US" sz="1600" b="0" dirty="0" smtClean="0"/>
              <a:t> values in this data set? </a:t>
            </a:r>
            <a:endParaRPr lang="en-US" altLang="en-US" sz="1600" b="0" dirty="0" smtClean="0"/>
          </a:p>
        </p:txBody>
      </p:sp>
      <p:sp>
        <p:nvSpPr>
          <p:cNvPr id="7" name="TextBox 6"/>
          <p:cNvSpPr txBox="1"/>
          <p:nvPr/>
        </p:nvSpPr>
        <p:spPr>
          <a:xfrm>
            <a:off x="310194" y="2514600"/>
            <a:ext cx="8686800" cy="2862322"/>
          </a:xfrm>
          <a:prstGeom prst="rect">
            <a:avLst/>
          </a:prstGeom>
          <a:noFill/>
        </p:spPr>
        <p:txBody>
          <a:bodyPr wrap="square" rtlCol="0">
            <a:spAutoFit/>
          </a:bodyPr>
          <a:lstStyle/>
          <a:p>
            <a:pPr algn="just">
              <a:lnSpc>
                <a:spcPct val="200000"/>
              </a:lnSpc>
            </a:pPr>
            <a:r>
              <a:rPr lang="en-US" b="1" u="sng" dirty="0" smtClean="0"/>
              <a:t>Solution</a:t>
            </a:r>
            <a:r>
              <a:rPr lang="en-US" dirty="0" smtClean="0"/>
              <a:t>: </a:t>
            </a:r>
            <a:r>
              <a:rPr lang="en-US" dirty="0" smtClean="0"/>
              <a:t>The correlation coefficient for this data can be calculated using the prior equations. This, in turn, requires that we first use the equations to find </a:t>
            </a:r>
            <a:r>
              <a:rPr lang="en-US" b="1" i="1" dirty="0" smtClean="0"/>
              <a:t>s</a:t>
            </a:r>
            <a:r>
              <a:rPr lang="en-US" b="1" i="1" baseline="-25000" dirty="0" smtClean="0"/>
              <a:t>xy</a:t>
            </a:r>
            <a:r>
              <a:rPr lang="en-US" dirty="0" smtClean="0"/>
              <a:t>, </a:t>
            </a:r>
            <a:r>
              <a:rPr lang="en-US" b="1" i="1" dirty="0" smtClean="0"/>
              <a:t>s</a:t>
            </a:r>
            <a:r>
              <a:rPr lang="en-US" b="1" i="1" baseline="-25000" dirty="0" smtClean="0"/>
              <a:t>xx</a:t>
            </a:r>
            <a:r>
              <a:rPr lang="en-US" dirty="0" smtClean="0"/>
              <a:t>, and </a:t>
            </a:r>
            <a:r>
              <a:rPr lang="en-US" b="1" i="1" dirty="0" smtClean="0"/>
              <a:t>s</a:t>
            </a:r>
            <a:r>
              <a:rPr lang="en-US" b="1" i="1" baseline="-25000" dirty="0" smtClean="0"/>
              <a:t>yy</a:t>
            </a:r>
            <a:r>
              <a:rPr lang="en-US" dirty="0" smtClean="0"/>
              <a:t>. The values of                                                               in these equations are obtained from the table previously created.  In the same way,            can be calculated from the table, given a value of 1,831,160. These values can then be used to </a:t>
            </a:r>
            <a:r>
              <a:rPr lang="en-US" dirty="0"/>
              <a:t>determine </a:t>
            </a:r>
            <a:r>
              <a:rPr lang="en-US" b="1" i="1" dirty="0" smtClean="0"/>
              <a:t>s</a:t>
            </a:r>
            <a:r>
              <a:rPr lang="en-US" b="1" i="1" baseline="-25000" dirty="0" smtClean="0"/>
              <a:t>xy</a:t>
            </a:r>
            <a:r>
              <a:rPr lang="en-US" dirty="0"/>
              <a:t>, </a:t>
            </a:r>
            <a:r>
              <a:rPr lang="en-US" b="1" i="1" dirty="0"/>
              <a:t>s</a:t>
            </a:r>
            <a:r>
              <a:rPr lang="en-US" b="1" i="1" baseline="-25000" dirty="0"/>
              <a:t>xx</a:t>
            </a:r>
            <a:r>
              <a:rPr lang="en-US" dirty="0"/>
              <a:t>, and </a:t>
            </a:r>
            <a:r>
              <a:rPr lang="en-US" b="1" i="1" dirty="0"/>
              <a:t>s</a:t>
            </a:r>
            <a:r>
              <a:rPr lang="en-US" b="1" i="1" baseline="-25000" dirty="0"/>
              <a:t>yy</a:t>
            </a:r>
            <a:r>
              <a:rPr lang="en-US" dirty="0"/>
              <a:t>. </a:t>
            </a:r>
            <a:endParaRPr lang="en-US"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1175982645"/>
              </p:ext>
            </p:extLst>
          </p:nvPr>
        </p:nvGraphicFramePr>
        <p:xfrm>
          <a:off x="1371600" y="3772099"/>
          <a:ext cx="3124200" cy="418901"/>
        </p:xfrm>
        <a:graphic>
          <a:graphicData uri="http://schemas.openxmlformats.org/presentationml/2006/ole">
            <mc:AlternateContent xmlns:mc="http://schemas.openxmlformats.org/markup-compatibility/2006">
              <mc:Choice xmlns:v="urn:schemas-microsoft-com:vml" Requires="v">
                <p:oleObj spid="_x0000_s34837" name="Equation" r:id="rId3" imgW="1993680" imgH="266400" progId="Equation.DSMT4">
                  <p:embed/>
                </p:oleObj>
              </mc:Choice>
              <mc:Fallback>
                <p:oleObj name="Equation" r:id="rId3" imgW="1993680" imgH="266400" progId="Equation.DSMT4">
                  <p:embed/>
                  <p:pic>
                    <p:nvPicPr>
                      <p:cNvPr id="0" name="Object 4"/>
                      <p:cNvPicPr>
                        <a:picLocks noChangeAspect="1" noChangeArrowheads="1"/>
                      </p:cNvPicPr>
                      <p:nvPr/>
                    </p:nvPicPr>
                    <p:blipFill>
                      <a:blip r:embed="rId4"/>
                      <a:srcRect/>
                      <a:stretch>
                        <a:fillRect/>
                      </a:stretch>
                    </p:blipFill>
                    <p:spPr bwMode="auto">
                      <a:xfrm>
                        <a:off x="1371600" y="3772099"/>
                        <a:ext cx="3124200" cy="418901"/>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37864386"/>
              </p:ext>
            </p:extLst>
          </p:nvPr>
        </p:nvGraphicFramePr>
        <p:xfrm>
          <a:off x="3886200" y="4267200"/>
          <a:ext cx="577850" cy="398463"/>
        </p:xfrm>
        <a:graphic>
          <a:graphicData uri="http://schemas.openxmlformats.org/presentationml/2006/ole">
            <mc:AlternateContent xmlns:mc="http://schemas.openxmlformats.org/markup-compatibility/2006">
              <mc:Choice xmlns:v="urn:schemas-microsoft-com:vml" Requires="v">
                <p:oleObj spid="_x0000_s34838" name="Equation" r:id="rId5" imgW="368280" imgH="253800" progId="Equation.DSMT4">
                  <p:embed/>
                </p:oleObj>
              </mc:Choice>
              <mc:Fallback>
                <p:oleObj name="Equation" r:id="rId5" imgW="368280" imgH="253800" progId="Equation.DSMT4">
                  <p:embed/>
                  <p:pic>
                    <p:nvPicPr>
                      <p:cNvPr id="0" name="Object 5"/>
                      <p:cNvPicPr>
                        <a:picLocks noChangeAspect="1" noChangeArrowheads="1"/>
                      </p:cNvPicPr>
                      <p:nvPr/>
                    </p:nvPicPr>
                    <p:blipFill>
                      <a:blip r:embed="rId6"/>
                      <a:srcRect/>
                      <a:stretch>
                        <a:fillRect/>
                      </a:stretch>
                    </p:blipFill>
                    <p:spPr bwMode="auto">
                      <a:xfrm>
                        <a:off x="3886200" y="4267200"/>
                        <a:ext cx="577850" cy="3984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239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8287" y="914400"/>
            <a:ext cx="8686800" cy="3770263"/>
          </a:xfrm>
          <a:prstGeom prst="rect">
            <a:avLst/>
          </a:prstGeom>
          <a:noFill/>
        </p:spPr>
        <p:txBody>
          <a:bodyPr wrap="square" rtlCol="0">
            <a:spAutoFit/>
          </a:bodyPr>
          <a:lstStyle/>
          <a:p>
            <a:r>
              <a:rPr lang="en-US" b="1" u="sng" dirty="0" smtClean="0"/>
              <a:t>Solution</a:t>
            </a:r>
            <a:r>
              <a:rPr lang="en-US" dirty="0" smtClean="0"/>
              <a:t>:</a:t>
            </a: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pPr>
              <a:spcBef>
                <a:spcPts val="600"/>
              </a:spcBef>
            </a:pPr>
            <a:r>
              <a:rPr lang="en-US" dirty="0" smtClean="0"/>
              <a:t>These values are then used to calculate the correlation coefficient (</a:t>
            </a:r>
            <a:r>
              <a:rPr lang="en-US" b="1" i="1" dirty="0" smtClean="0"/>
              <a:t>r</a:t>
            </a:r>
            <a:r>
              <a:rPr lang="en-US" dirty="0" smtClean="0"/>
              <a:t>):</a:t>
            </a:r>
            <a:endParaRPr lang="en-US" dirty="0" smtClean="0"/>
          </a:p>
        </p:txBody>
      </p:sp>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graphicFrame>
        <p:nvGraphicFramePr>
          <p:cNvPr id="3" name="Object 2"/>
          <p:cNvGraphicFramePr>
            <a:graphicFrameLocks noChangeAspect="1"/>
          </p:cNvGraphicFramePr>
          <p:nvPr>
            <p:extLst>
              <p:ext uri="{D42A27DB-BD31-4B8C-83A1-F6EECF244321}">
                <p14:modId xmlns:p14="http://schemas.microsoft.com/office/powerpoint/2010/main" val="2306548721"/>
              </p:ext>
            </p:extLst>
          </p:nvPr>
        </p:nvGraphicFramePr>
        <p:xfrm>
          <a:off x="2611438" y="838200"/>
          <a:ext cx="3219450" cy="965200"/>
        </p:xfrm>
        <a:graphic>
          <a:graphicData uri="http://schemas.openxmlformats.org/presentationml/2006/ole">
            <mc:AlternateContent xmlns:mc="http://schemas.openxmlformats.org/markup-compatibility/2006">
              <mc:Choice xmlns:v="urn:schemas-microsoft-com:vml" Requires="v">
                <p:oleObj spid="_x0000_s35870" name="Equation" r:id="rId3" imgW="2247840" imgH="672840" progId="Equation.DSMT4">
                  <p:embed/>
                </p:oleObj>
              </mc:Choice>
              <mc:Fallback>
                <p:oleObj name="Equation" r:id="rId3" imgW="2247840" imgH="672840" progId="Equation.DSMT4">
                  <p:embed/>
                  <p:pic>
                    <p:nvPicPr>
                      <p:cNvPr id="0" name="Object 8"/>
                      <p:cNvPicPr>
                        <a:picLocks noChangeAspect="1" noChangeArrowheads="1"/>
                      </p:cNvPicPr>
                      <p:nvPr/>
                    </p:nvPicPr>
                    <p:blipFill>
                      <a:blip r:embed="rId4"/>
                      <a:srcRect/>
                      <a:stretch>
                        <a:fillRect/>
                      </a:stretch>
                    </p:blipFill>
                    <p:spPr bwMode="auto">
                      <a:xfrm>
                        <a:off x="2611438" y="838200"/>
                        <a:ext cx="32194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68372668"/>
              </p:ext>
            </p:extLst>
          </p:nvPr>
        </p:nvGraphicFramePr>
        <p:xfrm>
          <a:off x="2590800" y="2122487"/>
          <a:ext cx="3365500" cy="966788"/>
        </p:xfrm>
        <a:graphic>
          <a:graphicData uri="http://schemas.openxmlformats.org/presentationml/2006/ole">
            <mc:AlternateContent xmlns:mc="http://schemas.openxmlformats.org/markup-compatibility/2006">
              <mc:Choice xmlns:v="urn:schemas-microsoft-com:vml" Requires="v">
                <p:oleObj spid="_x0000_s35871" name="Equation" r:id="rId5" imgW="2349360" imgH="672840" progId="Equation.DSMT4">
                  <p:embed/>
                </p:oleObj>
              </mc:Choice>
              <mc:Fallback>
                <p:oleObj name="Equation" r:id="rId5" imgW="2349360" imgH="672840" progId="Equation.DSMT4">
                  <p:embed/>
                  <p:pic>
                    <p:nvPicPr>
                      <p:cNvPr id="0" name="Object 9"/>
                      <p:cNvPicPr>
                        <a:picLocks noChangeAspect="1" noChangeArrowheads="1"/>
                      </p:cNvPicPr>
                      <p:nvPr/>
                    </p:nvPicPr>
                    <p:blipFill>
                      <a:blip r:embed="rId6"/>
                      <a:srcRect/>
                      <a:stretch>
                        <a:fillRect/>
                      </a:stretch>
                    </p:blipFill>
                    <p:spPr bwMode="auto">
                      <a:xfrm>
                        <a:off x="2590800" y="2122487"/>
                        <a:ext cx="33655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86354867"/>
              </p:ext>
            </p:extLst>
          </p:nvPr>
        </p:nvGraphicFramePr>
        <p:xfrm>
          <a:off x="2667000" y="3387725"/>
          <a:ext cx="3875087" cy="784225"/>
        </p:xfrm>
        <a:graphic>
          <a:graphicData uri="http://schemas.openxmlformats.org/presentationml/2006/ole">
            <mc:AlternateContent xmlns:mc="http://schemas.openxmlformats.org/markup-compatibility/2006">
              <mc:Choice xmlns:v="urn:schemas-microsoft-com:vml" Requires="v">
                <p:oleObj spid="_x0000_s35872" name="Equation" r:id="rId7" imgW="2705040" imgH="545760" progId="Equation.DSMT4">
                  <p:embed/>
                </p:oleObj>
              </mc:Choice>
              <mc:Fallback>
                <p:oleObj name="Equation" r:id="rId7" imgW="2705040" imgH="545760" progId="Equation.DSMT4">
                  <p:embed/>
                  <p:pic>
                    <p:nvPicPr>
                      <p:cNvPr id="0" name="Object 10"/>
                      <p:cNvPicPr>
                        <a:picLocks noChangeAspect="1" noChangeArrowheads="1"/>
                      </p:cNvPicPr>
                      <p:nvPr/>
                    </p:nvPicPr>
                    <p:blipFill>
                      <a:blip r:embed="rId8"/>
                      <a:srcRect/>
                      <a:stretch>
                        <a:fillRect/>
                      </a:stretch>
                    </p:blipFill>
                    <p:spPr bwMode="auto">
                      <a:xfrm>
                        <a:off x="2667000" y="3387725"/>
                        <a:ext cx="38750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42895184"/>
              </p:ext>
            </p:extLst>
          </p:nvPr>
        </p:nvGraphicFramePr>
        <p:xfrm>
          <a:off x="2667000" y="4812972"/>
          <a:ext cx="4060825" cy="1697038"/>
        </p:xfrm>
        <a:graphic>
          <a:graphicData uri="http://schemas.openxmlformats.org/presentationml/2006/ole">
            <mc:AlternateContent xmlns:mc="http://schemas.openxmlformats.org/markup-compatibility/2006">
              <mc:Choice xmlns:v="urn:schemas-microsoft-com:vml" Requires="v">
                <p:oleObj spid="_x0000_s35873" name="Equation" r:id="rId9" imgW="2247840" imgH="939600" progId="Equation.DSMT4">
                  <p:embed/>
                </p:oleObj>
              </mc:Choice>
              <mc:Fallback>
                <p:oleObj name="Equation" r:id="rId9" imgW="2247840" imgH="939600" progId="Equation.DSMT4">
                  <p:embed/>
                  <p:pic>
                    <p:nvPicPr>
                      <p:cNvPr id="0" name="Object 6"/>
                      <p:cNvPicPr>
                        <a:picLocks noChangeAspect="1" noChangeArrowheads="1"/>
                      </p:cNvPicPr>
                      <p:nvPr/>
                    </p:nvPicPr>
                    <p:blipFill>
                      <a:blip r:embed="rId10"/>
                      <a:srcRect/>
                      <a:stretch>
                        <a:fillRect/>
                      </a:stretch>
                    </p:blipFill>
                    <p:spPr bwMode="auto">
                      <a:xfrm>
                        <a:off x="2667000" y="4812972"/>
                        <a:ext cx="4060825" cy="169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10"/>
          <p:cNvSpPr txBox="1">
            <a:spLocks noChangeArrowheads="1"/>
          </p:cNvSpPr>
          <p:nvPr/>
        </p:nvSpPr>
        <p:spPr bwMode="auto">
          <a:xfrm>
            <a:off x="4876800" y="6333300"/>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en-US" sz="1400" dirty="0" smtClean="0">
                <a:solidFill>
                  <a:schemeClr val="accent2"/>
                </a:solidFill>
              </a:rPr>
              <a:t>The variation in </a:t>
            </a:r>
            <a:r>
              <a:rPr lang="en-US" altLang="en-US" sz="1400" i="1" dirty="0" smtClean="0">
                <a:solidFill>
                  <a:schemeClr val="accent2"/>
                </a:solidFill>
              </a:rPr>
              <a:t>y</a:t>
            </a:r>
            <a:r>
              <a:rPr lang="en-US" altLang="en-US" sz="1400" dirty="0" smtClean="0">
                <a:solidFill>
                  <a:schemeClr val="accent2"/>
                </a:solidFill>
              </a:rPr>
              <a:t> accounts for 99.8% of the variation in </a:t>
            </a:r>
            <a:r>
              <a:rPr lang="en-US" altLang="en-US" sz="1400" i="1" dirty="0" smtClean="0">
                <a:solidFill>
                  <a:schemeClr val="accent2"/>
                </a:solidFill>
              </a:rPr>
              <a:t>x</a:t>
            </a:r>
            <a:endParaRPr lang="en-US" altLang="en-US" sz="1400" i="1" dirty="0">
              <a:solidFill>
                <a:schemeClr val="accent2"/>
              </a:solidFill>
            </a:endParaRPr>
          </a:p>
        </p:txBody>
      </p:sp>
    </p:spTree>
    <p:extLst>
      <p:ext uri="{BB962C8B-B14F-4D97-AF65-F5344CB8AC3E}">
        <p14:creationId xmlns:p14="http://schemas.microsoft.com/office/powerpoint/2010/main" val="31489447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12" name="Text Box 5"/>
          <p:cNvSpPr txBox="1">
            <a:spLocks noChangeArrowheads="1"/>
          </p:cNvSpPr>
          <p:nvPr/>
        </p:nvSpPr>
        <p:spPr bwMode="auto">
          <a:xfrm>
            <a:off x="152400" y="1066800"/>
            <a:ext cx="876617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286000" indent="-457200" eaLnBrk="0" hangingPunct="0">
              <a:defRPr b="1">
                <a:solidFill>
                  <a:schemeClr val="tx1"/>
                </a:solidFill>
                <a:latin typeface="Arial" pitchFamily="34" charset="0"/>
              </a:defRPr>
            </a:lvl5pPr>
            <a:lvl6pPr marL="2743200" indent="-457200" eaLnBrk="0" fontAlgn="base" hangingPunct="0">
              <a:spcBef>
                <a:spcPct val="0"/>
              </a:spcBef>
              <a:spcAft>
                <a:spcPct val="0"/>
              </a:spcAft>
              <a:defRPr b="1">
                <a:solidFill>
                  <a:schemeClr val="tx1"/>
                </a:solidFill>
                <a:latin typeface="Arial" pitchFamily="34" charset="0"/>
              </a:defRPr>
            </a:lvl6pPr>
            <a:lvl7pPr marL="3200400" indent="-457200" eaLnBrk="0" fontAlgn="base" hangingPunct="0">
              <a:spcBef>
                <a:spcPct val="0"/>
              </a:spcBef>
              <a:spcAft>
                <a:spcPct val="0"/>
              </a:spcAft>
              <a:defRPr b="1">
                <a:solidFill>
                  <a:schemeClr val="tx1"/>
                </a:solidFill>
                <a:latin typeface="Arial" pitchFamily="34" charset="0"/>
              </a:defRPr>
            </a:lvl7pPr>
            <a:lvl8pPr marL="3657600" indent="-457200" eaLnBrk="0" fontAlgn="base" hangingPunct="0">
              <a:spcBef>
                <a:spcPct val="0"/>
              </a:spcBef>
              <a:spcAft>
                <a:spcPct val="0"/>
              </a:spcAft>
              <a:defRPr b="1">
                <a:solidFill>
                  <a:schemeClr val="tx1"/>
                </a:solidFill>
                <a:latin typeface="Arial" pitchFamily="34" charset="0"/>
              </a:defRPr>
            </a:lvl8pPr>
            <a:lvl9pPr marL="4114800" indent="-4572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a:solidFill>
                  <a:schemeClr val="tx2"/>
                </a:solidFill>
              </a:rPr>
              <a:t>Fitting Experimental </a:t>
            </a:r>
            <a:r>
              <a:rPr lang="en-US" altLang="en-US" sz="2000" b="0" i="1" dirty="0" smtClean="0">
                <a:solidFill>
                  <a:schemeClr val="tx2"/>
                </a:solidFill>
              </a:rPr>
              <a:t>Results</a:t>
            </a:r>
            <a:endParaRPr lang="en-US" altLang="en-US" b="0" i="1" dirty="0">
              <a:solidFill>
                <a:schemeClr val="tx2"/>
              </a:solidFill>
            </a:endParaRPr>
          </a:p>
          <a:p>
            <a:pPr marL="914400" lvl="2" indent="-452438" eaLnBrk="1" hangingPunct="1">
              <a:spcAft>
                <a:spcPts val="600"/>
              </a:spcAft>
              <a:buClr>
                <a:srgbClr val="CC3300"/>
              </a:buClr>
              <a:buSzPct val="100000"/>
            </a:pPr>
            <a:r>
              <a:rPr lang="en-US" altLang="en-US" sz="1600" b="0" dirty="0" smtClean="0">
                <a:solidFill>
                  <a:srgbClr val="002060"/>
                </a:solidFill>
              </a:rPr>
              <a:t>VII.	</a:t>
            </a:r>
            <a:r>
              <a:rPr lang="en-US" altLang="en-US" sz="1600" b="0" dirty="0" smtClean="0"/>
              <a:t>Residual Plot</a:t>
            </a:r>
          </a:p>
          <a:p>
            <a:pPr lvl="2"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Although the correlation coefficient gives some indication as to how well a line fits a set of data, this should not be used alone in determining the goodness of fit</a:t>
            </a:r>
            <a:endParaRPr lang="en-US" altLang="en-US" sz="1600" i="1" dirty="0">
              <a:solidFill>
                <a:srgbClr val="C00000"/>
              </a:solidFill>
            </a:endParaRPr>
          </a:p>
          <a:p>
            <a:pPr marL="1200150" lvl="2" indent="-285750"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There are many cases where a good correlation coefficient is obtained, but the data does not really fit the line</a:t>
            </a:r>
          </a:p>
          <a:p>
            <a:pPr marL="1885950" lvl="3" indent="-285750" eaLnBrk="1" hangingPunct="1">
              <a:spcAft>
                <a:spcPts val="600"/>
              </a:spcAft>
              <a:buClr>
                <a:srgbClr val="CC3300"/>
              </a:buClr>
              <a:buSzPct val="100000"/>
              <a:buFont typeface="Arial" panose="020B0604020202020204" pitchFamily="34" charset="0"/>
              <a:buChar char="−"/>
            </a:pPr>
            <a:r>
              <a:rPr lang="en-US" altLang="en-US" sz="1400" i="1" dirty="0" smtClean="0"/>
              <a:t>Residual plot </a:t>
            </a:r>
            <a:r>
              <a:rPr lang="en-US" altLang="en-US" sz="1400" b="0" dirty="0" smtClean="0"/>
              <a:t>detects and avoids this problem</a:t>
            </a:r>
          </a:p>
          <a:p>
            <a:pPr marL="914400" indent="-452438" eaLnBrk="1" hangingPunct="1">
              <a:spcAft>
                <a:spcPts val="600"/>
              </a:spcAft>
              <a:buClr>
                <a:srgbClr val="CC3300"/>
              </a:buClr>
              <a:buSzPct val="100000"/>
              <a:buAutoNum type="romanUcPeriod" startAt="8"/>
            </a:pPr>
            <a:r>
              <a:rPr lang="en-US" altLang="en-US" sz="1600" b="0" dirty="0" smtClean="0"/>
              <a:t>Application of the Residual Plot</a:t>
            </a:r>
          </a:p>
          <a:p>
            <a:pPr lvl="2"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Plot the difference or residual between each experimental value for the dependent variable (</a:t>
            </a:r>
            <a:r>
              <a:rPr lang="en-US" altLang="en-US" sz="1600" i="1" dirty="0" smtClean="0">
                <a:solidFill>
                  <a:srgbClr val="002060"/>
                </a:solidFill>
              </a:rPr>
              <a:t>y</a:t>
            </a:r>
            <a:r>
              <a:rPr lang="en-US" altLang="en-US" sz="1600" b="0" baseline="-25000" dirty="0" smtClean="0">
                <a:solidFill>
                  <a:srgbClr val="002060"/>
                </a:solidFill>
              </a:rPr>
              <a:t>i</a:t>
            </a:r>
            <a:r>
              <a:rPr lang="en-US" altLang="en-US" sz="1600" b="0" dirty="0" smtClean="0">
                <a:solidFill>
                  <a:srgbClr val="002060"/>
                </a:solidFill>
              </a:rPr>
              <a:t>) and the value predicted by the best-fit line (</a:t>
            </a:r>
            <a:r>
              <a:rPr lang="en-US" altLang="en-US" sz="1600" i="1" dirty="0" smtClean="0">
                <a:solidFill>
                  <a:srgbClr val="002060"/>
                </a:solidFill>
              </a:rPr>
              <a:t>y</a:t>
            </a:r>
            <a:r>
              <a:rPr lang="en-US" altLang="en-US" sz="1600" i="1" baseline="-25000" dirty="0" smtClean="0">
                <a:solidFill>
                  <a:srgbClr val="002060"/>
                </a:solidFill>
              </a:rPr>
              <a:t>icalc</a:t>
            </a:r>
            <a:r>
              <a:rPr lang="en-US" altLang="en-US" sz="1600" b="0" dirty="0" smtClean="0">
                <a:solidFill>
                  <a:srgbClr val="002060"/>
                </a:solidFill>
              </a:rPr>
              <a:t>).</a:t>
            </a:r>
            <a:endParaRPr lang="en-US" altLang="en-US" sz="1600" b="0" dirty="0" smtClean="0">
              <a:solidFill>
                <a:srgbClr val="C00000"/>
              </a:solidFill>
            </a:endParaRPr>
          </a:p>
          <a:p>
            <a:pPr lvl="2"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Include a reference line that shows where (</a:t>
            </a:r>
            <a:r>
              <a:rPr lang="en-US" altLang="en-US" sz="1600" i="1" dirty="0" smtClean="0">
                <a:solidFill>
                  <a:srgbClr val="002060"/>
                </a:solidFill>
              </a:rPr>
              <a:t>y</a:t>
            </a:r>
            <a:r>
              <a:rPr lang="en-US" altLang="en-US" sz="1600" b="0" baseline="-25000" dirty="0" smtClean="0">
                <a:solidFill>
                  <a:srgbClr val="002060"/>
                </a:solidFill>
              </a:rPr>
              <a:t>i</a:t>
            </a:r>
            <a:r>
              <a:rPr lang="en-US" altLang="en-US" sz="1600" b="0" dirty="0" smtClean="0">
                <a:solidFill>
                  <a:srgbClr val="002060"/>
                </a:solidFill>
              </a:rPr>
              <a:t> - </a:t>
            </a:r>
            <a:r>
              <a:rPr lang="en-US" altLang="en-US" sz="1600" i="1" dirty="0" smtClean="0">
                <a:solidFill>
                  <a:srgbClr val="002060"/>
                </a:solidFill>
              </a:rPr>
              <a:t>y</a:t>
            </a:r>
            <a:r>
              <a:rPr lang="en-US" altLang="en-US" sz="1600" i="1" baseline="-25000" dirty="0" smtClean="0">
                <a:solidFill>
                  <a:srgbClr val="002060"/>
                </a:solidFill>
              </a:rPr>
              <a:t>icalc</a:t>
            </a:r>
            <a:r>
              <a:rPr lang="en-US" altLang="en-US" sz="1600" b="0" dirty="0" smtClean="0">
                <a:solidFill>
                  <a:srgbClr val="002060"/>
                </a:solidFill>
              </a:rPr>
              <a:t>) = 0, the result for a perfect agreement between the data and best-fit line</a:t>
            </a:r>
          </a:p>
          <a:p>
            <a:pPr lvl="2"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If the best-fit line is a good description of the data, the residual plot should only have a random distribution of points above and below the line at </a:t>
            </a:r>
            <a:r>
              <a:rPr lang="en-US" altLang="en-US" sz="1600" b="0" dirty="0">
                <a:solidFill>
                  <a:srgbClr val="002060"/>
                </a:solidFill>
              </a:rPr>
              <a:t>(</a:t>
            </a:r>
            <a:r>
              <a:rPr lang="en-US" altLang="en-US" sz="1600" i="1" dirty="0">
                <a:solidFill>
                  <a:srgbClr val="002060"/>
                </a:solidFill>
              </a:rPr>
              <a:t>y</a:t>
            </a:r>
            <a:r>
              <a:rPr lang="en-US" altLang="en-US" sz="1600" b="0" baseline="-25000" dirty="0">
                <a:solidFill>
                  <a:srgbClr val="002060"/>
                </a:solidFill>
              </a:rPr>
              <a:t>i</a:t>
            </a:r>
            <a:r>
              <a:rPr lang="en-US" altLang="en-US" sz="1600" b="0" dirty="0">
                <a:solidFill>
                  <a:srgbClr val="002060"/>
                </a:solidFill>
              </a:rPr>
              <a:t> - </a:t>
            </a:r>
            <a:r>
              <a:rPr lang="en-US" altLang="en-US" sz="1600" i="1" dirty="0">
                <a:solidFill>
                  <a:srgbClr val="002060"/>
                </a:solidFill>
              </a:rPr>
              <a:t>y</a:t>
            </a:r>
            <a:r>
              <a:rPr lang="en-US" altLang="en-US" sz="1600" i="1" baseline="-25000" dirty="0">
                <a:solidFill>
                  <a:srgbClr val="002060"/>
                </a:solidFill>
              </a:rPr>
              <a:t>icalc</a:t>
            </a:r>
            <a:r>
              <a:rPr lang="en-US" altLang="en-US" sz="1600" b="0" dirty="0">
                <a:solidFill>
                  <a:srgbClr val="002060"/>
                </a:solidFill>
              </a:rPr>
              <a:t>) = </a:t>
            </a:r>
            <a:r>
              <a:rPr lang="en-US" altLang="en-US" sz="1600" b="0" dirty="0" smtClean="0">
                <a:solidFill>
                  <a:srgbClr val="002060"/>
                </a:solidFill>
              </a:rPr>
              <a:t>0</a:t>
            </a:r>
          </a:p>
          <a:p>
            <a:pPr lvl="2"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If the best-fit line is a poor description of the data, then a definite trend in the residual points should appear – </a:t>
            </a:r>
            <a:r>
              <a:rPr lang="en-US" altLang="en-US" sz="1600" i="1" dirty="0" smtClean="0">
                <a:solidFill>
                  <a:srgbClr val="C00000"/>
                </a:solidFill>
              </a:rPr>
              <a:t>an alternative fit is needed</a:t>
            </a:r>
            <a:r>
              <a:rPr lang="en-US" altLang="en-US" sz="1600" b="0" dirty="0" smtClean="0">
                <a:solidFill>
                  <a:srgbClr val="002060"/>
                </a:solidFill>
              </a:rPr>
              <a:t>.</a:t>
            </a:r>
          </a:p>
          <a:p>
            <a:pPr lvl="2" eaLnBrk="1" hangingPunct="1">
              <a:spcAft>
                <a:spcPts val="600"/>
              </a:spcAft>
              <a:buClr>
                <a:srgbClr val="CC3300"/>
              </a:buClr>
              <a:buSzPct val="100000"/>
              <a:buFont typeface="Arial" panose="020B0604020202020204" pitchFamily="34" charset="0"/>
              <a:buChar char="•"/>
            </a:pPr>
            <a:r>
              <a:rPr lang="en-US" altLang="en-US" sz="1600" b="0" dirty="0" smtClean="0">
                <a:solidFill>
                  <a:srgbClr val="002060"/>
                </a:solidFill>
              </a:rPr>
              <a:t>Can be used with other best-fit equations besides the equation for a straight-line.</a:t>
            </a:r>
            <a:endParaRPr lang="en-US" altLang="en-US" sz="1600" b="0" dirty="0">
              <a:solidFill>
                <a:srgbClr val="002060"/>
              </a:solidFill>
            </a:endParaRPr>
          </a:p>
          <a:p>
            <a:pPr marL="914400" indent="-452438" eaLnBrk="1" hangingPunct="1">
              <a:spcAft>
                <a:spcPts val="600"/>
              </a:spcAft>
              <a:buClr>
                <a:srgbClr val="CC3300"/>
              </a:buClr>
              <a:buSzPct val="100000"/>
              <a:buAutoNum type="romanUcPeriod" startAt="8"/>
            </a:pPr>
            <a:endParaRPr lang="en-US" altLang="en-US" sz="1600" b="0" dirty="0" smtClean="0"/>
          </a:p>
        </p:txBody>
      </p:sp>
    </p:spTree>
    <p:extLst>
      <p:ext uri="{BB962C8B-B14F-4D97-AF65-F5344CB8AC3E}">
        <p14:creationId xmlns:p14="http://schemas.microsoft.com/office/powerpoint/2010/main" val="23939594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590877"/>
            <a:ext cx="3438442" cy="206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10" y="4095124"/>
            <a:ext cx="3438442" cy="206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958" y="1590877"/>
            <a:ext cx="3438442" cy="206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958" y="4083087"/>
            <a:ext cx="3438442" cy="206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79338" y="1221540"/>
            <a:ext cx="1463862" cy="369332"/>
          </a:xfrm>
          <a:prstGeom prst="rect">
            <a:avLst/>
          </a:prstGeom>
          <a:noFill/>
        </p:spPr>
        <p:txBody>
          <a:bodyPr wrap="none" rtlCol="0">
            <a:spAutoFit/>
          </a:bodyPr>
          <a:lstStyle/>
          <a:p>
            <a:r>
              <a:rPr lang="en-US" b="1" dirty="0" smtClean="0">
                <a:solidFill>
                  <a:srgbClr val="002060"/>
                </a:solidFill>
              </a:rPr>
              <a:t>Original Plots</a:t>
            </a:r>
            <a:endParaRPr lang="en-US" b="1" dirty="0">
              <a:solidFill>
                <a:srgbClr val="002060"/>
              </a:solidFill>
            </a:endParaRPr>
          </a:p>
        </p:txBody>
      </p:sp>
      <p:sp>
        <p:nvSpPr>
          <p:cNvPr id="10" name="TextBox 9"/>
          <p:cNvSpPr txBox="1"/>
          <p:nvPr/>
        </p:nvSpPr>
        <p:spPr>
          <a:xfrm>
            <a:off x="6607379" y="1221545"/>
            <a:ext cx="1518173" cy="369332"/>
          </a:xfrm>
          <a:prstGeom prst="rect">
            <a:avLst/>
          </a:prstGeom>
          <a:noFill/>
        </p:spPr>
        <p:txBody>
          <a:bodyPr wrap="none" rtlCol="0">
            <a:spAutoFit/>
          </a:bodyPr>
          <a:lstStyle/>
          <a:p>
            <a:r>
              <a:rPr lang="en-US" b="1" dirty="0" smtClean="0">
                <a:solidFill>
                  <a:srgbClr val="002060"/>
                </a:solidFill>
              </a:rPr>
              <a:t>Residual Plots</a:t>
            </a:r>
            <a:endParaRPr lang="en-US" b="1" dirty="0">
              <a:solidFill>
                <a:srgbClr val="002060"/>
              </a:solidFill>
            </a:endParaRPr>
          </a:p>
        </p:txBody>
      </p:sp>
      <p:sp>
        <p:nvSpPr>
          <p:cNvPr id="5" name="TextBox 4"/>
          <p:cNvSpPr txBox="1"/>
          <p:nvPr/>
        </p:nvSpPr>
        <p:spPr>
          <a:xfrm>
            <a:off x="2514600" y="2252566"/>
            <a:ext cx="912814" cy="307777"/>
          </a:xfrm>
          <a:prstGeom prst="rect">
            <a:avLst/>
          </a:prstGeom>
          <a:noFill/>
        </p:spPr>
        <p:txBody>
          <a:bodyPr wrap="none" rtlCol="0">
            <a:spAutoFit/>
          </a:bodyPr>
          <a:lstStyle/>
          <a:p>
            <a:r>
              <a:rPr lang="en-US" sz="1400" b="1" dirty="0" smtClean="0"/>
              <a:t>Method 1</a:t>
            </a:r>
            <a:endParaRPr lang="en-US" sz="1400" b="1" dirty="0"/>
          </a:p>
        </p:txBody>
      </p:sp>
      <p:sp>
        <p:nvSpPr>
          <p:cNvPr id="12" name="TextBox 11"/>
          <p:cNvSpPr txBox="1"/>
          <p:nvPr/>
        </p:nvSpPr>
        <p:spPr>
          <a:xfrm>
            <a:off x="2438400" y="5026223"/>
            <a:ext cx="912814" cy="307777"/>
          </a:xfrm>
          <a:prstGeom prst="rect">
            <a:avLst/>
          </a:prstGeom>
          <a:noFill/>
        </p:spPr>
        <p:txBody>
          <a:bodyPr wrap="none" rtlCol="0">
            <a:spAutoFit/>
          </a:bodyPr>
          <a:lstStyle/>
          <a:p>
            <a:r>
              <a:rPr lang="en-US" sz="1400" b="1" dirty="0" smtClean="0"/>
              <a:t>Method 2</a:t>
            </a:r>
            <a:endParaRPr lang="en-US" sz="1400" b="1" dirty="0"/>
          </a:p>
        </p:txBody>
      </p:sp>
      <p:sp>
        <p:nvSpPr>
          <p:cNvPr id="6" name="Right Arrow 5"/>
          <p:cNvSpPr/>
          <p:nvPr/>
        </p:nvSpPr>
        <p:spPr>
          <a:xfrm>
            <a:off x="4114800" y="2560343"/>
            <a:ext cx="838200" cy="25905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5" name="Right Arrow 14"/>
          <p:cNvSpPr/>
          <p:nvPr/>
        </p:nvSpPr>
        <p:spPr>
          <a:xfrm>
            <a:off x="4114800" y="4998743"/>
            <a:ext cx="838200" cy="25905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6" name="TextBox 15"/>
          <p:cNvSpPr txBox="1"/>
          <p:nvPr/>
        </p:nvSpPr>
        <p:spPr>
          <a:xfrm>
            <a:off x="6283365" y="1590872"/>
            <a:ext cx="816249" cy="307777"/>
          </a:xfrm>
          <a:prstGeom prst="rect">
            <a:avLst/>
          </a:prstGeom>
          <a:noFill/>
        </p:spPr>
        <p:txBody>
          <a:bodyPr wrap="none" rtlCol="0">
            <a:spAutoFit/>
          </a:bodyPr>
          <a:lstStyle/>
          <a:p>
            <a:r>
              <a:rPr lang="en-US" sz="1400" b="1" dirty="0" smtClean="0"/>
              <a:t>Good Fit</a:t>
            </a:r>
            <a:endParaRPr lang="en-US" sz="1400" b="1" dirty="0"/>
          </a:p>
        </p:txBody>
      </p:sp>
      <p:sp>
        <p:nvSpPr>
          <p:cNvPr id="17" name="TextBox 16"/>
          <p:cNvSpPr txBox="1"/>
          <p:nvPr/>
        </p:nvSpPr>
        <p:spPr>
          <a:xfrm>
            <a:off x="6344714" y="4095124"/>
            <a:ext cx="763671" cy="307777"/>
          </a:xfrm>
          <a:prstGeom prst="rect">
            <a:avLst/>
          </a:prstGeom>
          <a:noFill/>
        </p:spPr>
        <p:txBody>
          <a:bodyPr wrap="none" rtlCol="0">
            <a:spAutoFit/>
          </a:bodyPr>
          <a:lstStyle/>
          <a:p>
            <a:r>
              <a:rPr lang="en-US" sz="1400" b="1" dirty="0" smtClean="0"/>
              <a:t>Poor Fit</a:t>
            </a:r>
            <a:endParaRPr lang="en-US" sz="1400" b="1" dirty="0"/>
          </a:p>
        </p:txBody>
      </p:sp>
    </p:spTree>
    <p:extLst>
      <p:ext uri="{BB962C8B-B14F-4D97-AF65-F5344CB8AC3E}">
        <p14:creationId xmlns:p14="http://schemas.microsoft.com/office/powerpoint/2010/main" val="382465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12" name="Text Box 5"/>
          <p:cNvSpPr txBox="1">
            <a:spLocks noChangeArrowheads="1"/>
          </p:cNvSpPr>
          <p:nvPr/>
        </p:nvSpPr>
        <p:spPr bwMode="auto">
          <a:xfrm>
            <a:off x="152400" y="1066800"/>
            <a:ext cx="876617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286000" indent="-457200" eaLnBrk="0" hangingPunct="0">
              <a:defRPr b="1">
                <a:solidFill>
                  <a:schemeClr val="tx1"/>
                </a:solidFill>
                <a:latin typeface="Arial" pitchFamily="34" charset="0"/>
              </a:defRPr>
            </a:lvl5pPr>
            <a:lvl6pPr marL="2743200" indent="-457200" eaLnBrk="0" fontAlgn="base" hangingPunct="0">
              <a:spcBef>
                <a:spcPct val="0"/>
              </a:spcBef>
              <a:spcAft>
                <a:spcPct val="0"/>
              </a:spcAft>
              <a:defRPr b="1">
                <a:solidFill>
                  <a:schemeClr val="tx1"/>
                </a:solidFill>
                <a:latin typeface="Arial" pitchFamily="34" charset="0"/>
              </a:defRPr>
            </a:lvl6pPr>
            <a:lvl7pPr marL="3200400" indent="-457200" eaLnBrk="0" fontAlgn="base" hangingPunct="0">
              <a:spcBef>
                <a:spcPct val="0"/>
              </a:spcBef>
              <a:spcAft>
                <a:spcPct val="0"/>
              </a:spcAft>
              <a:defRPr b="1">
                <a:solidFill>
                  <a:schemeClr val="tx1"/>
                </a:solidFill>
                <a:latin typeface="Arial" pitchFamily="34" charset="0"/>
              </a:defRPr>
            </a:lvl7pPr>
            <a:lvl8pPr marL="3657600" indent="-457200" eaLnBrk="0" fontAlgn="base" hangingPunct="0">
              <a:spcBef>
                <a:spcPct val="0"/>
              </a:spcBef>
              <a:spcAft>
                <a:spcPct val="0"/>
              </a:spcAft>
              <a:defRPr b="1">
                <a:solidFill>
                  <a:schemeClr val="tx1"/>
                </a:solidFill>
                <a:latin typeface="Arial" pitchFamily="34" charset="0"/>
              </a:defRPr>
            </a:lvl8pPr>
            <a:lvl9pPr marL="4114800" indent="-457200" eaLnBrk="0" fontAlgn="base" hangingPunct="0">
              <a:spcBef>
                <a:spcPct val="0"/>
              </a:spcBef>
              <a:spcAft>
                <a:spcPct val="0"/>
              </a:spcAft>
              <a:defRPr b="1">
                <a:solidFill>
                  <a:schemeClr val="tx1"/>
                </a:solidFill>
                <a:latin typeface="Arial" pitchFamily="34" charset="0"/>
              </a:defRPr>
            </a:lvl9pPr>
          </a:lstStyle>
          <a:p>
            <a:pPr eaLnBrk="1" hangingPunct="1">
              <a:spcAft>
                <a:spcPts val="1200"/>
              </a:spcAft>
            </a:pPr>
            <a:r>
              <a:rPr lang="en-US" altLang="en-US" sz="2000" b="0" i="1" dirty="0" smtClean="0">
                <a:solidFill>
                  <a:schemeClr val="tx2"/>
                </a:solidFill>
              </a:rPr>
              <a:t>Learning Objectives</a:t>
            </a:r>
            <a:endParaRPr lang="en-US" altLang="en-US" b="0" i="1" dirty="0">
              <a:solidFill>
                <a:schemeClr val="tx2"/>
              </a:solidFill>
            </a:endParaRPr>
          </a:p>
          <a:p>
            <a:pPr marL="914400" lvl="2" indent="-452438" eaLnBrk="1" hangingPunct="1">
              <a:spcAft>
                <a:spcPts val="600"/>
              </a:spcAft>
              <a:buClr>
                <a:srgbClr val="CC3300"/>
              </a:buClr>
              <a:buSzPct val="100000"/>
              <a:buAutoNum type="arabicPeriod"/>
            </a:pPr>
            <a:r>
              <a:rPr lang="en-US" altLang="en-US" sz="1600" b="0" dirty="0" smtClean="0"/>
              <a:t>Be able to describe what is meant by a normal distribution, the general factors used to describe such a distribution, and methods for determining the probability that a given result will occur in a particular range of such a distribution.</a:t>
            </a:r>
          </a:p>
          <a:p>
            <a:pPr marL="914400" lvl="2" indent="-452438" eaLnBrk="1" hangingPunct="1">
              <a:spcAft>
                <a:spcPts val="600"/>
              </a:spcAft>
              <a:buClr>
                <a:srgbClr val="CC3300"/>
              </a:buClr>
              <a:buSzPct val="100000"/>
              <a:buAutoNum type="arabicPeriod"/>
            </a:pPr>
            <a:r>
              <a:rPr lang="en-US" altLang="en-US" sz="1600" b="0" dirty="0" smtClean="0"/>
              <a:t>Be able to define and calculate/use each of the following terms:</a:t>
            </a:r>
          </a:p>
          <a:p>
            <a:pPr marL="461962" lvl="2" indent="0" eaLnBrk="1" hangingPunct="1">
              <a:spcAft>
                <a:spcPts val="600"/>
              </a:spcAft>
              <a:buClr>
                <a:srgbClr val="CC3300"/>
              </a:buClr>
              <a:buSzPct val="100000"/>
            </a:pPr>
            <a:r>
              <a:rPr lang="en-US" altLang="en-US" sz="1600" b="0" dirty="0"/>
              <a:t>	</a:t>
            </a:r>
            <a:r>
              <a:rPr lang="en-US" altLang="en-US" sz="1600" b="0" dirty="0" smtClean="0"/>
              <a:t>	</a:t>
            </a:r>
            <a:r>
              <a:rPr lang="en-US" altLang="en-US" sz="1600" dirty="0" smtClean="0">
                <a:solidFill>
                  <a:srgbClr val="C00000"/>
                </a:solidFill>
              </a:rPr>
              <a:t>Standard deviation of the mean	Confidence interval</a:t>
            </a:r>
          </a:p>
          <a:p>
            <a:pPr marL="461962" lvl="2" indent="0" eaLnBrk="1" hangingPunct="1">
              <a:spcAft>
                <a:spcPts val="600"/>
              </a:spcAft>
              <a:buClr>
                <a:srgbClr val="CC3300"/>
              </a:buClr>
              <a:buSzPct val="100000"/>
            </a:pPr>
            <a:r>
              <a:rPr lang="en-US" altLang="en-US" sz="1600" dirty="0">
                <a:solidFill>
                  <a:srgbClr val="C00000"/>
                </a:solidFill>
              </a:rPr>
              <a:t>	</a:t>
            </a:r>
            <a:r>
              <a:rPr lang="en-US" altLang="en-US" sz="1600" dirty="0" smtClean="0">
                <a:solidFill>
                  <a:srgbClr val="C00000"/>
                </a:solidFill>
              </a:rPr>
              <a:t>	Student’s t value			Confidence level</a:t>
            </a:r>
          </a:p>
          <a:p>
            <a:pPr marL="461962" lvl="2" indent="0" eaLnBrk="1" hangingPunct="1">
              <a:spcAft>
                <a:spcPts val="600"/>
              </a:spcAft>
              <a:buClr>
                <a:srgbClr val="CC3300"/>
              </a:buClr>
              <a:buSzPct val="100000"/>
            </a:pPr>
            <a:r>
              <a:rPr lang="en-US" altLang="en-US" sz="1600" b="0" dirty="0" smtClean="0"/>
              <a:t>3. 	Be able to describe the four items needed when using statistics to compare 	experimental results.</a:t>
            </a:r>
          </a:p>
          <a:p>
            <a:pPr marL="461962" lvl="2" indent="0" eaLnBrk="1" hangingPunct="1">
              <a:spcAft>
                <a:spcPts val="600"/>
              </a:spcAft>
              <a:buClr>
                <a:srgbClr val="CC3300"/>
              </a:buClr>
              <a:buSzPct val="100000"/>
            </a:pPr>
            <a:r>
              <a:rPr lang="en-US" altLang="en-US" sz="1600" b="0" dirty="0" smtClean="0"/>
              <a:t>4.	Be familiar with each of the following statistical tests and their use in comparing or 	evaluating experimental results:</a:t>
            </a:r>
          </a:p>
          <a:p>
            <a:pPr marL="461962" lvl="2" indent="0" eaLnBrk="1" hangingPunct="1">
              <a:spcAft>
                <a:spcPts val="600"/>
              </a:spcAft>
              <a:buClr>
                <a:srgbClr val="CC3300"/>
              </a:buClr>
              <a:buSzPct val="100000"/>
            </a:pPr>
            <a:r>
              <a:rPr lang="en-US" altLang="en-US" sz="1600" b="0" dirty="0" smtClean="0"/>
              <a:t>		</a:t>
            </a:r>
            <a:r>
              <a:rPr lang="en-US" altLang="en-US" sz="1600" dirty="0" smtClean="0">
                <a:solidFill>
                  <a:srgbClr val="C00000"/>
                </a:solidFill>
              </a:rPr>
              <a:t>Student’s t test	Paired Student’s t test</a:t>
            </a:r>
          </a:p>
          <a:p>
            <a:pPr marL="461962" lvl="2" indent="0" eaLnBrk="1" hangingPunct="1">
              <a:spcAft>
                <a:spcPts val="600"/>
              </a:spcAft>
              <a:buClr>
                <a:srgbClr val="CC3300"/>
              </a:buClr>
              <a:buSzPct val="100000"/>
            </a:pPr>
            <a:r>
              <a:rPr lang="en-US" altLang="en-US" sz="1600" dirty="0">
                <a:solidFill>
                  <a:srgbClr val="C00000"/>
                </a:solidFill>
              </a:rPr>
              <a:t>	</a:t>
            </a:r>
            <a:r>
              <a:rPr lang="en-US" altLang="en-US" sz="1600" dirty="0" smtClean="0">
                <a:solidFill>
                  <a:srgbClr val="C00000"/>
                </a:solidFill>
              </a:rPr>
              <a:t>	F test		Q test</a:t>
            </a:r>
            <a:endParaRPr lang="en-US" altLang="en-US" sz="1600" dirty="0" smtClean="0"/>
          </a:p>
          <a:p>
            <a:pPr marL="461962" lvl="2" indent="0" eaLnBrk="1" hangingPunct="1">
              <a:spcAft>
                <a:spcPts val="600"/>
              </a:spcAft>
              <a:buClr>
                <a:srgbClr val="CC3300"/>
              </a:buClr>
              <a:buSzPct val="100000"/>
            </a:pPr>
            <a:r>
              <a:rPr lang="en-US" altLang="en-US" sz="1600" b="0" dirty="0" smtClean="0">
                <a:solidFill>
                  <a:srgbClr val="C00000"/>
                </a:solidFill>
              </a:rPr>
              <a:t>5.</a:t>
            </a:r>
            <a:r>
              <a:rPr lang="en-US" altLang="en-US" sz="1600" b="0" dirty="0" smtClean="0"/>
              <a:t>	Be able to discuss the process of linear regression and be able to perform the 	necessary calculations when using this method for a set of data.</a:t>
            </a:r>
          </a:p>
          <a:p>
            <a:pPr marL="461962" lvl="2" indent="0" eaLnBrk="1" hangingPunct="1">
              <a:spcAft>
                <a:spcPts val="600"/>
              </a:spcAft>
              <a:buClr>
                <a:srgbClr val="CC3300"/>
              </a:buClr>
              <a:buSzPct val="100000"/>
            </a:pPr>
            <a:r>
              <a:rPr lang="en-US" altLang="en-US" sz="1600" b="0" dirty="0" smtClean="0">
                <a:solidFill>
                  <a:srgbClr val="C00000"/>
                </a:solidFill>
              </a:rPr>
              <a:t>6.</a:t>
            </a:r>
            <a:r>
              <a:rPr lang="en-US" altLang="en-US" sz="1600" b="0" dirty="0" smtClean="0"/>
              <a:t>	Be able to use correlation coefficients and residual plots for testing the goodness of 	the fit of a line to data</a:t>
            </a:r>
          </a:p>
          <a:p>
            <a:pPr marL="914400" indent="-452438" eaLnBrk="1" hangingPunct="1">
              <a:spcAft>
                <a:spcPts val="600"/>
              </a:spcAft>
              <a:buClr>
                <a:srgbClr val="CC3300"/>
              </a:buClr>
              <a:buSzPct val="100000"/>
              <a:buAutoNum type="romanUcPeriod" startAt="8"/>
            </a:pPr>
            <a:endParaRPr lang="en-US" altLang="en-US" sz="1600" b="0" dirty="0" smtClean="0"/>
          </a:p>
        </p:txBody>
      </p:sp>
    </p:spTree>
    <p:extLst>
      <p:ext uri="{BB962C8B-B14F-4D97-AF65-F5344CB8AC3E}">
        <p14:creationId xmlns:p14="http://schemas.microsoft.com/office/powerpoint/2010/main" val="363678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mc:AlternateContent xmlns:mc="http://schemas.openxmlformats.org/markup-compatibility/2006" xmlns:a14="http://schemas.microsoft.com/office/drawing/2010/main">
        <mc:Choice Requires="a14">
          <p:sp>
            <p:nvSpPr>
              <p:cNvPr id="3" name="Text Box 5"/>
              <p:cNvSpPr txBox="1">
                <a:spLocks noChangeArrowheads="1"/>
              </p:cNvSpPr>
              <p:nvPr/>
            </p:nvSpPr>
            <p:spPr bwMode="auto">
              <a:xfrm>
                <a:off x="228600" y="990600"/>
                <a:ext cx="8766175" cy="50937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Describing the Variation in Small Data Sets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Standard Deviation of the Mean: </a:t>
                </a:r>
                <a:endParaRPr lang="en-US" altLang="en-US" b="0" dirty="0" smtClean="0"/>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The size of </a:t>
                </a:r>
                <a14:m>
                  <m:oMath xmlns:m="http://schemas.openxmlformats.org/officeDocument/2006/math">
                    <m:sSub>
                      <m:sSubPr>
                        <m:ctrlPr>
                          <a:rPr lang="en-US" altLang="en-US" sz="1600" b="0" i="1" smtClean="0">
                            <a:latin typeface="Cambria Math"/>
                          </a:rPr>
                        </m:ctrlPr>
                      </m:sSubPr>
                      <m:e>
                        <m:r>
                          <a:rPr lang="en-US" altLang="en-US" sz="1600" b="0" i="1" smtClean="0">
                            <a:latin typeface="Cambria Math"/>
                          </a:rPr>
                          <m:t>𝑠</m:t>
                        </m:r>
                      </m:e>
                      <m:sub>
                        <m:acc>
                          <m:accPr>
                            <m:chr m:val="̅"/>
                            <m:ctrlPr>
                              <a:rPr lang="en-US" altLang="en-US" sz="1600" b="0" i="1" smtClean="0">
                                <a:latin typeface="Cambria Math"/>
                              </a:rPr>
                            </m:ctrlPr>
                          </m:accPr>
                          <m:e>
                            <m:r>
                              <a:rPr lang="en-US" altLang="en-US" sz="1600" b="0" i="1" smtClean="0">
                                <a:latin typeface="Cambria Math"/>
                              </a:rPr>
                              <m:t>𝑥</m:t>
                            </m:r>
                          </m:e>
                        </m:acc>
                      </m:sub>
                    </m:sSub>
                  </m:oMath>
                </a14:m>
                <a:r>
                  <a:rPr lang="en-US" altLang="en-US" sz="1600" b="0" dirty="0" smtClean="0"/>
                  <a:t> is always less than or equal to </a:t>
                </a:r>
                <a:r>
                  <a:rPr lang="en-US" altLang="en-US" sz="1600" b="0" i="1" dirty="0" smtClean="0"/>
                  <a:t>s</a:t>
                </a:r>
                <a:r>
                  <a:rPr lang="en-US" altLang="en-US" sz="1600" b="0" dirty="0" smtClean="0"/>
                  <a:t> since n must be greater than or equal to one</a:t>
                </a:r>
              </a:p>
              <a:p>
                <a:pPr marL="1376363" lvl="3" indent="-461963" eaLnBrk="1" hangingPunct="1">
                  <a:spcBef>
                    <a:spcPts val="600"/>
                  </a:spcBef>
                  <a:spcAft>
                    <a:spcPts val="600"/>
                  </a:spcAft>
                  <a:buClr>
                    <a:srgbClr val="CC3300"/>
                  </a:buClr>
                  <a:buSzPct val="100000"/>
                  <a:buFont typeface="+mj-lt"/>
                  <a:buAutoNum type="romanUcPeriod"/>
                </a:pPr>
                <a:endParaRPr lang="en-US" altLang="en-US" sz="1600" b="0" dirty="0" smtClean="0"/>
              </a:p>
              <a:p>
                <a:pPr marL="1376363" lvl="3" indent="-461963" eaLnBrk="1" hangingPunct="1">
                  <a:spcBef>
                    <a:spcPts val="600"/>
                  </a:spcBef>
                  <a:spcAft>
                    <a:spcPts val="600"/>
                  </a:spcAft>
                  <a:buClr>
                    <a:srgbClr val="CC3300"/>
                  </a:buClr>
                  <a:buSzPct val="100000"/>
                  <a:buFont typeface="+mj-lt"/>
                  <a:buAutoNum type="romanUcPeriod"/>
                </a:pPr>
                <a:endParaRPr lang="en-US" altLang="en-US" sz="1600" b="0" dirty="0"/>
              </a:p>
              <a:p>
                <a:pPr marL="1376363" lvl="3" indent="-461963" eaLnBrk="1" hangingPunct="1">
                  <a:spcBef>
                    <a:spcPts val="600"/>
                  </a:spcBef>
                  <a:spcAft>
                    <a:spcPts val="600"/>
                  </a:spcAft>
                  <a:buClr>
                    <a:srgbClr val="CC3300"/>
                  </a:buClr>
                  <a:buSzPct val="100000"/>
                  <a:buFont typeface="+mj-lt"/>
                  <a:buAutoNum type="romanUcPeriod"/>
                </a:pPr>
                <a:endParaRPr lang="en-US" altLang="en-US" sz="1600" b="0" dirty="0" smtClean="0"/>
              </a:p>
              <a:p>
                <a:pPr marL="1376363" lvl="3" indent="-461963" eaLnBrk="1" hangingPunct="1">
                  <a:spcBef>
                    <a:spcPts val="600"/>
                  </a:spcBef>
                  <a:spcAft>
                    <a:spcPts val="600"/>
                  </a:spcAft>
                  <a:buClr>
                    <a:srgbClr val="CC3300"/>
                  </a:buClr>
                  <a:buSzPct val="100000"/>
                  <a:buFont typeface="+mj-lt"/>
                  <a:buAutoNum type="romanUcPeriod"/>
                </a:pPr>
                <a:endParaRPr lang="en-US" altLang="en-US" sz="1600" b="0" dirty="0"/>
              </a:p>
              <a:p>
                <a:pPr marL="1376363" lvl="3" indent="-461963" eaLnBrk="1" hangingPunct="1">
                  <a:spcBef>
                    <a:spcPts val="600"/>
                  </a:spcBef>
                  <a:spcAft>
                    <a:spcPts val="600"/>
                  </a:spcAft>
                  <a:buClr>
                    <a:srgbClr val="CC3300"/>
                  </a:buClr>
                  <a:buSzPct val="100000"/>
                  <a:buFont typeface="+mj-lt"/>
                  <a:buAutoNum type="romanUcPeriod"/>
                </a:pPr>
                <a:endParaRPr lang="en-US" altLang="en-US" sz="1600" b="0" dirty="0" smtClean="0"/>
              </a:p>
              <a:p>
                <a:pPr marL="1376363" lvl="3" indent="-461963" eaLnBrk="1" hangingPunct="1">
                  <a:spcBef>
                    <a:spcPts val="600"/>
                  </a:spcBef>
                  <a:spcAft>
                    <a:spcPts val="600"/>
                  </a:spcAft>
                  <a:buClr>
                    <a:srgbClr val="CC3300"/>
                  </a:buClr>
                  <a:buSzPct val="100000"/>
                  <a:buFont typeface="+mj-lt"/>
                  <a:buAutoNum type="romanUcPeriod"/>
                </a:pPr>
                <a:endParaRPr lang="en-US" altLang="en-US" sz="1600" b="0" dirty="0"/>
              </a:p>
              <a:p>
                <a:pPr marL="914400" lvl="3" indent="0" eaLnBrk="1" hangingPunct="1">
                  <a:spcBef>
                    <a:spcPts val="600"/>
                  </a:spcBef>
                  <a:spcAft>
                    <a:spcPts val="600"/>
                  </a:spcAft>
                  <a:buClr>
                    <a:srgbClr val="CC3300"/>
                  </a:buClr>
                  <a:buSzPct val="100000"/>
                </a:pPr>
                <a:endParaRPr lang="en-US" altLang="en-US" sz="1600" b="0" dirty="0" smtClean="0"/>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Whenever a standard deviation for a mean is reported, you also need to state the number of points in your data set </a:t>
                </a:r>
                <a:r>
                  <a:rPr lang="en-US" altLang="en-US" sz="1600" dirty="0" smtClean="0">
                    <a:solidFill>
                      <a:srgbClr val="002060"/>
                    </a:solidFill>
                  </a:rPr>
                  <a:t>- </a:t>
                </a:r>
                <a14:m>
                  <m:oMath xmlns:m="http://schemas.openxmlformats.org/officeDocument/2006/math">
                    <m:sSub>
                      <m:sSubPr>
                        <m:ctrlPr>
                          <a:rPr lang="en-US" altLang="en-US" sz="1600" i="1" smtClean="0">
                            <a:solidFill>
                              <a:srgbClr val="002060"/>
                            </a:solidFill>
                            <a:latin typeface="Cambria Math"/>
                          </a:rPr>
                        </m:ctrlPr>
                      </m:sSubPr>
                      <m:e>
                        <m:r>
                          <a:rPr lang="en-US" altLang="en-US" sz="1600" b="1" i="1" smtClean="0">
                            <a:solidFill>
                              <a:srgbClr val="002060"/>
                            </a:solidFill>
                            <a:latin typeface="Cambria Math"/>
                          </a:rPr>
                          <m:t>𝒔</m:t>
                        </m:r>
                      </m:e>
                      <m:sub>
                        <m:acc>
                          <m:accPr>
                            <m:chr m:val="̅"/>
                            <m:ctrlPr>
                              <a:rPr lang="en-US" altLang="en-US" sz="1600" i="1" smtClean="0">
                                <a:solidFill>
                                  <a:srgbClr val="002060"/>
                                </a:solidFill>
                                <a:latin typeface="Cambria Math"/>
                              </a:rPr>
                            </m:ctrlPr>
                          </m:accPr>
                          <m:e>
                            <m:r>
                              <a:rPr lang="en-US" altLang="en-US" sz="1600" b="1" i="1" smtClean="0">
                                <a:solidFill>
                                  <a:srgbClr val="002060"/>
                                </a:solidFill>
                                <a:latin typeface="Cambria Math"/>
                              </a:rPr>
                              <m:t>𝒙</m:t>
                            </m:r>
                          </m:e>
                        </m:acc>
                      </m:sub>
                    </m:sSub>
                  </m:oMath>
                </a14:m>
                <a:r>
                  <a:rPr lang="en-US" altLang="en-US" sz="1600" dirty="0" smtClean="0">
                    <a:solidFill>
                      <a:srgbClr val="002060"/>
                    </a:solidFill>
                  </a:rPr>
                  <a:t> depends on </a:t>
                </a:r>
                <a:r>
                  <a:rPr lang="en-US" altLang="en-US" sz="1600" i="1" dirty="0" smtClean="0">
                    <a:solidFill>
                      <a:srgbClr val="002060"/>
                    </a:solidFill>
                  </a:rPr>
                  <a:t>n</a:t>
                </a:r>
              </a:p>
            </p:txBody>
          </p:sp>
        </mc:Choice>
        <mc:Fallback xmlns="">
          <p:sp>
            <p:nvSpPr>
              <p:cNvPr id="3" name="Text Box 5"/>
              <p:cNvSpPr txBox="1">
                <a:spLocks noRot="1" noChangeAspect="1" noMove="1" noResize="1" noEditPoints="1" noAdjustHandles="1" noChangeArrowheads="1" noChangeShapeType="1" noTextEdit="1"/>
              </p:cNvSpPr>
              <p:nvPr/>
            </p:nvSpPr>
            <p:spPr bwMode="auto">
              <a:xfrm>
                <a:off x="228600" y="990600"/>
                <a:ext cx="8766175" cy="5093702"/>
              </a:xfrm>
              <a:prstGeom prst="rect">
                <a:avLst/>
              </a:prstGeom>
              <a:blipFill rotWithShape="1">
                <a:blip r:embed="rId2"/>
                <a:stretch>
                  <a:fillRect l="-765" t="-479" b="-5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8" name="Group 7"/>
          <p:cNvGrpSpPr/>
          <p:nvPr/>
        </p:nvGrpSpPr>
        <p:grpSpPr>
          <a:xfrm>
            <a:off x="2291181" y="2743200"/>
            <a:ext cx="4267164" cy="2520492"/>
            <a:chOff x="1979748" y="3801131"/>
            <a:chExt cx="4878252" cy="2828269"/>
          </a:xfrm>
        </p:grpSpPr>
        <mc:AlternateContent xmlns:mc="http://schemas.openxmlformats.org/markup-compatibility/2006" xmlns:a14="http://schemas.microsoft.com/office/drawing/2010/main">
          <mc:Choice Requires="a14">
            <p:graphicFrame>
              <p:nvGraphicFramePr>
                <p:cNvPr id="4" name="Chart 3"/>
                <p:cNvGraphicFramePr>
                  <a:graphicFrameLocks/>
                </p:cNvGraphicFramePr>
                <p:nvPr>
                  <p:extLst>
                    <p:ext uri="{D42A27DB-BD31-4B8C-83A1-F6EECF244321}">
                      <p14:modId xmlns:p14="http://schemas.microsoft.com/office/powerpoint/2010/main" val="2628782914"/>
                    </p:ext>
                  </p:extLst>
                </p:nvPr>
              </p:nvGraphicFramePr>
              <p:xfrm>
                <a:off x="2286000" y="3801131"/>
                <a:ext cx="4572000" cy="2743200"/>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4" name="Chart 3"/>
                <p:cNvGraphicFramePr>
                  <a:graphicFrameLocks/>
                </p:cNvGraphicFramePr>
                <p:nvPr>
                  <p:extLst>
                    <p:ext uri="{D42A27DB-BD31-4B8C-83A1-F6EECF244321}">
                      <p14:modId xmlns:p14="http://schemas.microsoft.com/office/powerpoint/2010/main" val="2628782914"/>
                    </p:ext>
                  </p:extLst>
                </p:nvPr>
              </p:nvGraphicFramePr>
              <p:xfrm>
                <a:off x="2286000" y="3801131"/>
                <a:ext cx="4572000" cy="2743200"/>
              </p:xfrm>
              <a:graphic>
                <a:graphicData uri="http://schemas.openxmlformats.org/drawingml/2006/chart">
                  <c:chart xmlns:c="http://schemas.openxmlformats.org/drawingml/2006/chart" xmlns:r="http://schemas.openxmlformats.org/officeDocument/2006/relationships" r:id="rId4"/>
                </a:graphicData>
              </a:graphic>
            </p:graphicFrame>
          </mc:Fallback>
        </mc:AlternateContent>
        <p:sp>
          <p:nvSpPr>
            <p:cNvPr id="5" name="TextBox 4"/>
            <p:cNvSpPr txBox="1"/>
            <p:nvPr/>
          </p:nvSpPr>
          <p:spPr>
            <a:xfrm>
              <a:off x="3461254" y="6321623"/>
              <a:ext cx="2482346" cy="307777"/>
            </a:xfrm>
            <a:prstGeom prst="rect">
              <a:avLst/>
            </a:prstGeom>
            <a:solidFill>
              <a:schemeClr val="bg1"/>
            </a:solidFill>
          </p:spPr>
          <p:txBody>
            <a:bodyPr wrap="none" rtlCol="0">
              <a:spAutoFit/>
            </a:bodyPr>
            <a:lstStyle/>
            <a:p>
              <a:r>
                <a:rPr lang="en-US" sz="1400" b="1" dirty="0" smtClean="0"/>
                <a:t>Number of Assays Required (</a:t>
              </a:r>
              <a:r>
                <a:rPr lang="en-US" sz="1400" b="1" i="1" dirty="0" smtClean="0"/>
                <a:t>n</a:t>
              </a:r>
              <a:r>
                <a:rPr lang="en-US" sz="1400" b="1" dirty="0" smtClean="0"/>
                <a:t>)</a:t>
              </a:r>
              <a:endParaRPr lang="en-US" sz="1400" b="1" dirty="0"/>
            </a:p>
          </p:txBody>
        </p:sp>
        <p:sp>
          <p:nvSpPr>
            <p:cNvPr id="6" name="Rectangle 5"/>
            <p:cNvSpPr/>
            <p:nvPr/>
          </p:nvSpPr>
          <p:spPr>
            <a:xfrm>
              <a:off x="2743200" y="6324600"/>
              <a:ext cx="4038600" cy="87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p:cNvSpPr txBox="1"/>
                <p:nvPr/>
              </p:nvSpPr>
              <p:spPr>
                <a:xfrm rot="16200000">
                  <a:off x="1047088" y="5075810"/>
                  <a:ext cx="2173095" cy="307776"/>
                </a:xfrm>
                <a:prstGeom prst="rect">
                  <a:avLst/>
                </a:prstGeom>
                <a:solidFill>
                  <a:schemeClr val="bg1"/>
                </a:solidFill>
              </p:spPr>
              <p:txBody>
                <a:bodyPr wrap="none" rtlCol="0">
                  <a:spAutoFit/>
                </a:bodyPr>
                <a:lstStyle/>
                <a:p>
                  <a:r>
                    <a:rPr lang="en-US" sz="1400" b="1" dirty="0" smtClean="0"/>
                    <a:t>Relative size of  </a:t>
                  </a:r>
                  <a14:m>
                    <m:oMath xmlns:m="http://schemas.openxmlformats.org/officeDocument/2006/math">
                      <m:sSub>
                        <m:sSubPr>
                          <m:ctrlPr>
                            <a:rPr lang="en-US" sz="1400" b="1" i="1" smtClean="0">
                              <a:latin typeface="Cambria Math"/>
                            </a:rPr>
                          </m:ctrlPr>
                        </m:sSubPr>
                        <m:e>
                          <m:r>
                            <a:rPr lang="en-US" sz="1400" b="1" i="1" smtClean="0">
                              <a:latin typeface="Cambria Math"/>
                            </a:rPr>
                            <m:t>𝒔</m:t>
                          </m:r>
                        </m:e>
                        <m:sub>
                          <m:acc>
                            <m:accPr>
                              <m:chr m:val="̅"/>
                              <m:ctrlPr>
                                <a:rPr lang="en-US" sz="1400" b="1" i="1" smtClean="0">
                                  <a:latin typeface="Cambria Math"/>
                                </a:rPr>
                              </m:ctrlPr>
                            </m:accPr>
                            <m:e>
                              <m:r>
                                <a:rPr lang="en-US" sz="1400" b="1" i="1" smtClean="0">
                                  <a:latin typeface="Cambria Math"/>
                                </a:rPr>
                                <m:t>𝒙</m:t>
                              </m:r>
                            </m:e>
                          </m:acc>
                        </m:sub>
                      </m:sSub>
                    </m:oMath>
                  </a14:m>
                  <a:r>
                    <a:rPr lang="en-US" sz="1400" b="1" dirty="0" smtClean="0"/>
                    <a:t> versus </a:t>
                  </a:r>
                  <a:r>
                    <a:rPr lang="en-US" sz="1400" b="1" i="1" dirty="0" smtClean="0"/>
                    <a:t>s</a:t>
                  </a:r>
                  <a:endParaRPr lang="en-US" sz="1400" b="1" i="1" dirty="0"/>
                </a:p>
              </p:txBody>
            </p:sp>
          </mc:Choice>
          <mc:Fallback xmlns="">
            <p:sp>
              <p:nvSpPr>
                <p:cNvPr id="7" name="TextBox 6"/>
                <p:cNvSpPr txBox="1">
                  <a:spLocks noRot="1" noChangeAspect="1" noMove="1" noResize="1" noEditPoints="1" noAdjustHandles="1" noChangeArrowheads="1" noChangeShapeType="1" noTextEdit="1"/>
                </p:cNvSpPr>
                <p:nvPr/>
              </p:nvSpPr>
              <p:spPr>
                <a:xfrm rot="16200000">
                  <a:off x="1047088" y="5075810"/>
                  <a:ext cx="2173095" cy="307776"/>
                </a:xfrm>
                <a:prstGeom prst="rect">
                  <a:avLst/>
                </a:prstGeom>
                <a:blipFill rotWithShape="1">
                  <a:blip r:embed="rId5"/>
                  <a:stretch>
                    <a:fillRect l="-2273" t="-11950" r="-36364" b="-629"/>
                  </a:stretch>
                </a:blipFill>
              </p:spPr>
              <p:txBody>
                <a:bodyPr/>
                <a:lstStyle/>
                <a:p>
                  <a:r>
                    <a:rPr lang="en-US">
                      <a:noFill/>
                    </a:rPr>
                    <a:t> </a:t>
                  </a:r>
                </a:p>
              </p:txBody>
            </p:sp>
          </mc:Fallback>
        </mc:AlternateContent>
      </p:grpSp>
    </p:spTree>
    <p:extLst>
      <p:ext uri="{BB962C8B-B14F-4D97-AF65-F5344CB8AC3E}">
        <p14:creationId xmlns:p14="http://schemas.microsoft.com/office/powerpoint/2010/main" val="419960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 Box 5"/>
              <p:cNvSpPr txBox="1">
                <a:spLocks noChangeArrowheads="1"/>
              </p:cNvSpPr>
              <p:nvPr/>
            </p:nvSpPr>
            <p:spPr bwMode="auto">
              <a:xfrm>
                <a:off x="228600" y="990600"/>
                <a:ext cx="8766175" cy="30931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Describing the Variation in Small Data Sets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Standard Deviation of the Mean: </a:t>
                </a:r>
                <a:endParaRPr lang="en-US" altLang="en-US" b="0" dirty="0" smtClean="0"/>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The standard deviation for an entire set (</a:t>
                </a:r>
                <a:r>
                  <a:rPr lang="en-US" altLang="en-US" sz="1600" b="0" i="1" dirty="0" smtClean="0"/>
                  <a:t>s</a:t>
                </a:r>
                <a:r>
                  <a:rPr lang="en-US" altLang="en-US" sz="1600" b="0" dirty="0" smtClean="0"/>
                  <a:t>) approaches a constant value (</a:t>
                </a:r>
                <a:r>
                  <a:rPr lang="en-US" altLang="en-US" sz="1600" b="0" i="1" dirty="0" smtClean="0"/>
                  <a:t>s</a:t>
                </a:r>
                <a:r>
                  <a:rPr lang="en-US" altLang="en-US" sz="1600" b="0" dirty="0" smtClean="0"/>
                  <a:t>) as we increase </a:t>
                </a:r>
                <a:r>
                  <a:rPr lang="en-US" altLang="en-US" sz="1600" b="0" i="1" dirty="0" smtClean="0"/>
                  <a:t>n</a:t>
                </a:r>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The size of </a:t>
                </a:r>
                <a14:m>
                  <m:oMath xmlns:m="http://schemas.openxmlformats.org/officeDocument/2006/math">
                    <m:sSub>
                      <m:sSubPr>
                        <m:ctrlPr>
                          <a:rPr lang="en-US" altLang="en-US" sz="1600" b="0" i="1" smtClean="0">
                            <a:latin typeface="Cambria Math"/>
                          </a:rPr>
                        </m:ctrlPr>
                      </m:sSubPr>
                      <m:e>
                        <m:r>
                          <a:rPr lang="en-US" altLang="en-US" sz="1600" b="0" i="1" smtClean="0">
                            <a:latin typeface="Cambria Math"/>
                          </a:rPr>
                          <m:t>𝑠</m:t>
                        </m:r>
                      </m:e>
                      <m:sub>
                        <m:acc>
                          <m:accPr>
                            <m:chr m:val="̅"/>
                            <m:ctrlPr>
                              <a:rPr lang="en-US" altLang="en-US" sz="1600" b="0" i="1" smtClean="0">
                                <a:latin typeface="Cambria Math"/>
                              </a:rPr>
                            </m:ctrlPr>
                          </m:accPr>
                          <m:e>
                            <m:r>
                              <a:rPr lang="en-US" altLang="en-US" sz="1600" b="0" i="1" smtClean="0">
                                <a:latin typeface="Cambria Math"/>
                              </a:rPr>
                              <m:t>𝑥</m:t>
                            </m:r>
                          </m:e>
                        </m:acc>
                      </m:sub>
                    </m:sSub>
                  </m:oMath>
                </a14:m>
                <a:r>
                  <a:rPr lang="en-US" altLang="en-US" sz="1600" b="0" dirty="0" smtClean="0"/>
                  <a:t> becomes smaller as we increase </a:t>
                </a:r>
                <a:r>
                  <a:rPr lang="en-US" altLang="en-US" sz="1600" b="0" i="1" dirty="0" smtClean="0"/>
                  <a:t>n</a:t>
                </a:r>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b="0" dirty="0" smtClean="0">
                    <a:solidFill>
                      <a:srgbClr val="002060"/>
                    </a:solidFill>
                  </a:rPr>
                  <a:t>This occurs because the precision of the experimental average decreases as we acquire more data</a:t>
                </a:r>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i="1" dirty="0">
                    <a:solidFill>
                      <a:srgbClr val="002060"/>
                    </a:solidFill>
                  </a:rPr>
                  <a:t>x</a:t>
                </a:r>
                <a:r>
                  <a:rPr lang="en-US" altLang="en-US" sz="1600" i="1" dirty="0" smtClean="0">
                    <a:solidFill>
                      <a:srgbClr val="002060"/>
                    </a:solidFill>
                  </a:rPr>
                  <a:t> is a more reliable estimate of the true average as n increases</a:t>
                </a:r>
              </a:p>
            </p:txBody>
          </p:sp>
        </mc:Choice>
        <mc:Fallback xmlns="">
          <p:sp>
            <p:nvSpPr>
              <p:cNvPr id="8" name="Text Box 5"/>
              <p:cNvSpPr txBox="1">
                <a:spLocks noRot="1" noChangeAspect="1" noMove="1" noResize="1" noEditPoints="1" noAdjustHandles="1" noChangeArrowheads="1" noChangeShapeType="1" noTextEdit="1"/>
              </p:cNvSpPr>
              <p:nvPr/>
            </p:nvSpPr>
            <p:spPr bwMode="auto">
              <a:xfrm>
                <a:off x="228600" y="990600"/>
                <a:ext cx="8766175" cy="3093154"/>
              </a:xfrm>
              <a:prstGeom prst="rect">
                <a:avLst/>
              </a:prstGeom>
              <a:blipFill rotWithShape="1">
                <a:blip r:embed="rId2"/>
                <a:stretch>
                  <a:fillRect l="-765" t="-789" r="-209" b="-15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grpSp>
        <p:nvGrpSpPr>
          <p:cNvPr id="9" name="Group 8"/>
          <p:cNvGrpSpPr/>
          <p:nvPr/>
        </p:nvGrpSpPr>
        <p:grpSpPr>
          <a:xfrm>
            <a:off x="2838981" y="4343400"/>
            <a:ext cx="4132554" cy="2368092"/>
            <a:chOff x="1979748" y="3801131"/>
            <a:chExt cx="4878252" cy="2828269"/>
          </a:xfrm>
        </p:grpSpPr>
        <mc:AlternateContent xmlns:mc="http://schemas.openxmlformats.org/markup-compatibility/2006" xmlns:a14="http://schemas.microsoft.com/office/drawing/2010/main">
          <mc:Choice Requires="a14">
            <p:graphicFrame>
              <p:nvGraphicFramePr>
                <p:cNvPr id="10" name="Chart 9"/>
                <p:cNvGraphicFramePr>
                  <a:graphicFrameLocks/>
                </p:cNvGraphicFramePr>
                <p:nvPr>
                  <p:extLst>
                    <p:ext uri="{D42A27DB-BD31-4B8C-83A1-F6EECF244321}">
                      <p14:modId xmlns:p14="http://schemas.microsoft.com/office/powerpoint/2010/main" val="1300342497"/>
                    </p:ext>
                  </p:extLst>
                </p:nvPr>
              </p:nvGraphicFramePr>
              <p:xfrm>
                <a:off x="2286000" y="3801131"/>
                <a:ext cx="4572000" cy="2743200"/>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10" name="Chart 9"/>
                <p:cNvGraphicFramePr>
                  <a:graphicFrameLocks/>
                </p:cNvGraphicFramePr>
                <p:nvPr>
                  <p:extLst>
                    <p:ext uri="{D42A27DB-BD31-4B8C-83A1-F6EECF244321}">
                      <p14:modId xmlns:p14="http://schemas.microsoft.com/office/powerpoint/2010/main" val="1300342497"/>
                    </p:ext>
                  </p:extLst>
                </p:nvPr>
              </p:nvGraphicFramePr>
              <p:xfrm>
                <a:off x="2286000" y="3801131"/>
                <a:ext cx="4572000" cy="2743200"/>
              </p:xfrm>
              <a:graphic>
                <a:graphicData uri="http://schemas.openxmlformats.org/drawingml/2006/chart">
                  <c:chart xmlns:c="http://schemas.openxmlformats.org/drawingml/2006/chart" xmlns:r="http://schemas.openxmlformats.org/officeDocument/2006/relationships" r:id="rId4"/>
                </a:graphicData>
              </a:graphic>
            </p:graphicFrame>
          </mc:Fallback>
        </mc:AlternateContent>
        <p:sp>
          <p:nvSpPr>
            <p:cNvPr id="11" name="TextBox 10"/>
            <p:cNvSpPr txBox="1"/>
            <p:nvPr/>
          </p:nvSpPr>
          <p:spPr>
            <a:xfrm>
              <a:off x="3461254" y="6321623"/>
              <a:ext cx="2482346" cy="307777"/>
            </a:xfrm>
            <a:prstGeom prst="rect">
              <a:avLst/>
            </a:prstGeom>
            <a:solidFill>
              <a:schemeClr val="bg1"/>
            </a:solidFill>
          </p:spPr>
          <p:txBody>
            <a:bodyPr wrap="none" rtlCol="0">
              <a:spAutoFit/>
            </a:bodyPr>
            <a:lstStyle/>
            <a:p>
              <a:r>
                <a:rPr lang="en-US" sz="1400" b="1" dirty="0" smtClean="0"/>
                <a:t>Number of Assays Required (</a:t>
              </a:r>
              <a:r>
                <a:rPr lang="en-US" sz="1400" b="1" i="1" dirty="0" smtClean="0"/>
                <a:t>n</a:t>
              </a:r>
              <a:r>
                <a:rPr lang="en-US" sz="1400" b="1" dirty="0" smtClean="0"/>
                <a:t>)</a:t>
              </a:r>
              <a:endParaRPr lang="en-US" sz="1400" b="1" dirty="0"/>
            </a:p>
          </p:txBody>
        </p:sp>
        <p:sp>
          <p:nvSpPr>
            <p:cNvPr id="12" name="Rectangle 11"/>
            <p:cNvSpPr/>
            <p:nvPr/>
          </p:nvSpPr>
          <p:spPr>
            <a:xfrm>
              <a:off x="2743200" y="6324600"/>
              <a:ext cx="4038600" cy="87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p:cNvSpPr txBox="1"/>
                <p:nvPr/>
              </p:nvSpPr>
              <p:spPr>
                <a:xfrm rot="16200000">
                  <a:off x="1047088" y="5075810"/>
                  <a:ext cx="2173095" cy="307776"/>
                </a:xfrm>
                <a:prstGeom prst="rect">
                  <a:avLst/>
                </a:prstGeom>
                <a:solidFill>
                  <a:schemeClr val="bg1"/>
                </a:solidFill>
              </p:spPr>
              <p:txBody>
                <a:bodyPr wrap="none" rtlCol="0">
                  <a:spAutoFit/>
                </a:bodyPr>
                <a:lstStyle/>
                <a:p>
                  <a:r>
                    <a:rPr lang="en-US" sz="1400" b="1" dirty="0" smtClean="0"/>
                    <a:t>Relative size of  </a:t>
                  </a:r>
                  <a14:m>
                    <m:oMath xmlns:m="http://schemas.openxmlformats.org/officeDocument/2006/math">
                      <m:sSub>
                        <m:sSubPr>
                          <m:ctrlPr>
                            <a:rPr lang="en-US" sz="1400" b="1" i="1" smtClean="0">
                              <a:latin typeface="Cambria Math"/>
                            </a:rPr>
                          </m:ctrlPr>
                        </m:sSubPr>
                        <m:e>
                          <m:r>
                            <a:rPr lang="en-US" sz="1400" b="1" i="1" smtClean="0">
                              <a:latin typeface="Cambria Math"/>
                            </a:rPr>
                            <m:t>𝒔</m:t>
                          </m:r>
                        </m:e>
                        <m:sub>
                          <m:acc>
                            <m:accPr>
                              <m:chr m:val="̅"/>
                              <m:ctrlPr>
                                <a:rPr lang="en-US" sz="1400" b="1" i="1" smtClean="0">
                                  <a:latin typeface="Cambria Math"/>
                                </a:rPr>
                              </m:ctrlPr>
                            </m:accPr>
                            <m:e>
                              <m:r>
                                <a:rPr lang="en-US" sz="1400" b="1" i="1" smtClean="0">
                                  <a:latin typeface="Cambria Math"/>
                                </a:rPr>
                                <m:t>𝒙</m:t>
                              </m:r>
                            </m:e>
                          </m:acc>
                        </m:sub>
                      </m:sSub>
                    </m:oMath>
                  </a14:m>
                  <a:r>
                    <a:rPr lang="en-US" sz="1400" b="1" dirty="0" smtClean="0"/>
                    <a:t> versus </a:t>
                  </a:r>
                  <a:r>
                    <a:rPr lang="en-US" sz="1400" b="1" i="1" dirty="0" smtClean="0"/>
                    <a:t>s</a:t>
                  </a:r>
                  <a:endParaRPr lang="en-US" sz="1400" b="1" i="1" dirty="0"/>
                </a:p>
              </p:txBody>
            </p:sp>
          </mc:Choice>
          <mc:Fallback xmlns="">
            <p:sp>
              <p:nvSpPr>
                <p:cNvPr id="13" name="TextBox 12"/>
                <p:cNvSpPr txBox="1">
                  <a:spLocks noRot="1" noChangeAspect="1" noMove="1" noResize="1" noEditPoints="1" noAdjustHandles="1" noChangeArrowheads="1" noChangeShapeType="1" noTextEdit="1"/>
                </p:cNvSpPr>
                <p:nvPr/>
              </p:nvSpPr>
              <p:spPr>
                <a:xfrm rot="16200000">
                  <a:off x="1047088" y="5075810"/>
                  <a:ext cx="2173095" cy="307776"/>
                </a:xfrm>
                <a:prstGeom prst="rect">
                  <a:avLst/>
                </a:prstGeom>
                <a:blipFill rotWithShape="1">
                  <a:blip r:embed="rId5"/>
                  <a:stretch>
                    <a:fillRect l="-2381" t="-19064" r="-42857" b="-669"/>
                  </a:stretch>
                </a:blipFill>
              </p:spPr>
              <p:txBody>
                <a:bodyPr/>
                <a:lstStyle/>
                <a:p>
                  <a:r>
                    <a:rPr lang="en-US">
                      <a:noFill/>
                    </a:rPr>
                    <a:t> </a:t>
                  </a:r>
                </a:p>
              </p:txBody>
            </p:sp>
          </mc:Fallback>
        </mc:AlternateContent>
      </p:grpSp>
    </p:spTree>
    <p:extLst>
      <p:ext uri="{BB962C8B-B14F-4D97-AF65-F5344CB8AC3E}">
        <p14:creationId xmlns:p14="http://schemas.microsoft.com/office/powerpoint/2010/main" val="6779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p:sp>
        <p:nvSpPr>
          <p:cNvPr id="3" name="Text Box 5"/>
          <p:cNvSpPr txBox="1">
            <a:spLocks noChangeArrowheads="1"/>
          </p:cNvSpPr>
          <p:nvPr/>
        </p:nvSpPr>
        <p:spPr bwMode="auto">
          <a:xfrm>
            <a:off x="228600" y="990600"/>
            <a:ext cx="876617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Describing the Variation in Small Data Sets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Confidence Intervals: </a:t>
            </a:r>
            <a:endParaRPr lang="en-US" altLang="en-US" b="0" dirty="0" smtClean="0"/>
          </a:p>
          <a:p>
            <a:pPr marL="1376363" lvl="3" indent="-461963" eaLnBrk="1" hangingPunct="1">
              <a:spcBef>
                <a:spcPts val="600"/>
              </a:spcBef>
              <a:spcAft>
                <a:spcPts val="600"/>
              </a:spcAft>
              <a:buClr>
                <a:srgbClr val="CC3300"/>
              </a:buClr>
              <a:buSzPct val="100000"/>
              <a:buFont typeface="+mj-lt"/>
              <a:buAutoNum type="romanUcPeriod"/>
            </a:pPr>
            <a:r>
              <a:rPr lang="en-US" altLang="en-US" sz="1600" b="0" dirty="0" smtClean="0"/>
              <a:t>Common in science to describe the variation in experimental numbers by using a </a:t>
            </a:r>
            <a:r>
              <a:rPr lang="en-US" altLang="en-US" sz="1600" i="1" dirty="0" smtClean="0">
                <a:solidFill>
                  <a:srgbClr val="7030A0"/>
                </a:solidFill>
              </a:rPr>
              <a:t>range</a:t>
            </a:r>
            <a:r>
              <a:rPr lang="en-US" altLang="en-US" sz="1600" b="0" dirty="0" smtClean="0"/>
              <a:t> of values</a:t>
            </a:r>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b="0" dirty="0" smtClean="0">
                <a:solidFill>
                  <a:srgbClr val="002060"/>
                </a:solidFill>
              </a:rPr>
              <a:t>Report a result by giving the mean plus or minus two standard deviations of the mean:</a:t>
            </a:r>
          </a:p>
          <a:p>
            <a:pPr marL="1143000" lvl="4" indent="0" eaLnBrk="1" hangingPunct="1">
              <a:spcBef>
                <a:spcPts val="600"/>
              </a:spcBef>
              <a:spcAft>
                <a:spcPts val="600"/>
              </a:spcAft>
              <a:buClr>
                <a:srgbClr val="CC3300"/>
              </a:buClr>
              <a:buSzPct val="100000"/>
            </a:pPr>
            <a:endParaRPr lang="en-US" altLang="en-US" sz="1600" b="0" dirty="0" smtClean="0">
              <a:solidFill>
                <a:srgbClr val="002060"/>
              </a:solidFill>
            </a:endParaRPr>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b="0" dirty="0" smtClean="0">
                <a:solidFill>
                  <a:srgbClr val="002060"/>
                </a:solidFill>
              </a:rPr>
              <a:t>The range of values that follows the mean is called the </a:t>
            </a:r>
            <a:r>
              <a:rPr lang="en-US" altLang="en-US" sz="1600" i="1" dirty="0" smtClean="0">
                <a:solidFill>
                  <a:srgbClr val="C00000"/>
                </a:solidFill>
              </a:rPr>
              <a:t>confidence limit</a:t>
            </a:r>
          </a:p>
          <a:p>
            <a:pPr marL="1604963" lvl="4" indent="-461963" eaLnBrk="1" hangingPunct="1">
              <a:spcBef>
                <a:spcPts val="600"/>
              </a:spcBef>
              <a:spcAft>
                <a:spcPts val="600"/>
              </a:spcAft>
              <a:buClr>
                <a:srgbClr val="CC3300"/>
              </a:buClr>
              <a:buSzPct val="100000"/>
              <a:buFont typeface="Arial" panose="020B0604020202020204" pitchFamily="34" charset="0"/>
              <a:buChar char="•"/>
            </a:pPr>
            <a:endParaRPr lang="en-US" altLang="en-US" sz="1600" i="1" dirty="0" smtClean="0">
              <a:solidFill>
                <a:srgbClr val="C00000"/>
              </a:solidFill>
            </a:endParaRPr>
          </a:p>
          <a:p>
            <a:pPr marL="1143000" lvl="4" indent="0" eaLnBrk="1" hangingPunct="1">
              <a:spcBef>
                <a:spcPts val="600"/>
              </a:spcBef>
              <a:spcAft>
                <a:spcPts val="600"/>
              </a:spcAft>
              <a:buClr>
                <a:srgbClr val="CC3300"/>
              </a:buClr>
              <a:buSzPct val="100000"/>
            </a:pPr>
            <a:endParaRPr lang="en-US" altLang="en-US" sz="1600" i="1" dirty="0" smtClean="0">
              <a:solidFill>
                <a:srgbClr val="C00000"/>
              </a:solidFill>
            </a:endParaRPr>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b="0" dirty="0" smtClean="0">
                <a:solidFill>
                  <a:srgbClr val="002060"/>
                </a:solidFill>
              </a:rPr>
              <a:t>The mean plus this range is known as the </a:t>
            </a:r>
            <a:r>
              <a:rPr lang="en-US" altLang="en-US" sz="1600" i="1" dirty="0" smtClean="0">
                <a:solidFill>
                  <a:srgbClr val="C00000"/>
                </a:solidFill>
              </a:rPr>
              <a:t>confidence interval </a:t>
            </a:r>
            <a:r>
              <a:rPr lang="en-US" altLang="en-US" sz="1600" b="0" dirty="0" smtClean="0">
                <a:solidFill>
                  <a:srgbClr val="002060"/>
                </a:solidFill>
              </a:rPr>
              <a:t>(or C.I.)</a:t>
            </a:r>
          </a:p>
          <a:p>
            <a:pPr marL="1143000" lvl="4" indent="0" eaLnBrk="1" hangingPunct="1">
              <a:spcBef>
                <a:spcPts val="600"/>
              </a:spcBef>
              <a:spcAft>
                <a:spcPts val="600"/>
              </a:spcAft>
              <a:buClr>
                <a:srgbClr val="CC3300"/>
              </a:buClr>
              <a:buSzPct val="100000"/>
            </a:pPr>
            <a:endParaRPr lang="en-US" altLang="en-US" sz="1600" b="0" dirty="0" smtClean="0">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16364387"/>
              </p:ext>
            </p:extLst>
          </p:nvPr>
        </p:nvGraphicFramePr>
        <p:xfrm>
          <a:off x="4281488" y="3200400"/>
          <a:ext cx="831850" cy="377825"/>
        </p:xfrm>
        <a:graphic>
          <a:graphicData uri="http://schemas.openxmlformats.org/presentationml/2006/ole">
            <mc:AlternateContent xmlns:mc="http://schemas.openxmlformats.org/markup-compatibility/2006">
              <mc:Choice xmlns:v="urn:schemas-microsoft-com:vml" Requires="v">
                <p:oleObj spid="_x0000_s4324" name="Equation" r:id="rId3" imgW="419040" imgH="190440" progId="Equation.DSMT4">
                  <p:embed/>
                </p:oleObj>
              </mc:Choice>
              <mc:Fallback>
                <p:oleObj name="Equation" r:id="rId3" imgW="419040" imgH="190440" progId="Equation.DSMT4">
                  <p:embed/>
                  <p:pic>
                    <p:nvPicPr>
                      <p:cNvPr id="0" name="Object 8"/>
                      <p:cNvPicPr>
                        <a:picLocks noChangeAspect="1" noChangeArrowheads="1"/>
                      </p:cNvPicPr>
                      <p:nvPr/>
                    </p:nvPicPr>
                    <p:blipFill>
                      <a:blip r:embed="rId4"/>
                      <a:srcRect/>
                      <a:stretch>
                        <a:fillRect/>
                      </a:stretch>
                    </p:blipFill>
                    <p:spPr bwMode="auto">
                      <a:xfrm>
                        <a:off x="4281488" y="3200400"/>
                        <a:ext cx="83185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68324810"/>
              </p:ext>
            </p:extLst>
          </p:nvPr>
        </p:nvGraphicFramePr>
        <p:xfrm>
          <a:off x="4419600" y="4343400"/>
          <a:ext cx="606425" cy="377825"/>
        </p:xfrm>
        <a:graphic>
          <a:graphicData uri="http://schemas.openxmlformats.org/presentationml/2006/ole">
            <mc:AlternateContent xmlns:mc="http://schemas.openxmlformats.org/markup-compatibility/2006">
              <mc:Choice xmlns:v="urn:schemas-microsoft-com:vml" Requires="v">
                <p:oleObj spid="_x0000_s4325" name="Equation" r:id="rId5" imgW="304560" imgH="190440" progId="Equation.DSMT4">
                  <p:embed/>
                </p:oleObj>
              </mc:Choice>
              <mc:Fallback>
                <p:oleObj name="Equation" r:id="rId5" imgW="304560" imgH="190440" progId="Equation.DSMT4">
                  <p:embed/>
                  <p:pic>
                    <p:nvPicPr>
                      <p:cNvPr id="0" name="Object 3"/>
                      <p:cNvPicPr>
                        <a:picLocks noChangeAspect="1" noChangeArrowheads="1"/>
                      </p:cNvPicPr>
                      <p:nvPr/>
                    </p:nvPicPr>
                    <p:blipFill>
                      <a:blip r:embed="rId6"/>
                      <a:srcRect/>
                      <a:stretch>
                        <a:fillRect/>
                      </a:stretch>
                    </p:blipFill>
                    <p:spPr bwMode="auto">
                      <a:xfrm>
                        <a:off x="4419600" y="4343400"/>
                        <a:ext cx="60642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06554418"/>
              </p:ext>
            </p:extLst>
          </p:nvPr>
        </p:nvGraphicFramePr>
        <p:xfrm>
          <a:off x="4267200" y="5410200"/>
          <a:ext cx="833438" cy="377825"/>
        </p:xfrm>
        <a:graphic>
          <a:graphicData uri="http://schemas.openxmlformats.org/presentationml/2006/ole">
            <mc:AlternateContent xmlns:mc="http://schemas.openxmlformats.org/markup-compatibility/2006">
              <mc:Choice xmlns:v="urn:schemas-microsoft-com:vml" Requires="v">
                <p:oleObj spid="_x0000_s4326" name="Equation" r:id="rId7" imgW="419040" imgH="190440" progId="Equation.DSMT4">
                  <p:embed/>
                </p:oleObj>
              </mc:Choice>
              <mc:Fallback>
                <p:oleObj name="Equation" r:id="rId7" imgW="419040" imgH="190440" progId="Equation.DSMT4">
                  <p:embed/>
                  <p:pic>
                    <p:nvPicPr>
                      <p:cNvPr id="0" name="Object 3"/>
                      <p:cNvPicPr>
                        <a:picLocks noChangeAspect="1" noChangeArrowheads="1"/>
                      </p:cNvPicPr>
                      <p:nvPr/>
                    </p:nvPicPr>
                    <p:blipFill>
                      <a:blip r:embed="rId8"/>
                      <a:srcRect/>
                      <a:stretch>
                        <a:fillRect/>
                      </a:stretch>
                    </p:blipFill>
                    <p:spPr bwMode="auto">
                      <a:xfrm>
                        <a:off x="4267200" y="5410200"/>
                        <a:ext cx="833438"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2642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Arial" charset="0"/>
              </a:rPr>
              <a:t>STATISTICAL TESTS FOR CHEMICAL ANALYSIS</a:t>
            </a:r>
            <a:r>
              <a:rPr kumimoji="0" lang="en-US" altLang="en-US" sz="4400" b="0" i="0" u="none" strike="noStrike" kern="0" cap="none" spc="0" normalizeH="0" baseline="0" noProof="0" dirty="0" smtClean="0">
                <a:ln>
                  <a:noFill/>
                </a:ln>
                <a:solidFill>
                  <a:srgbClr val="000000"/>
                </a:solidFill>
                <a:effectLst/>
                <a:uLnTx/>
                <a:uFillTx/>
                <a:latin typeface="Arial" charset="0"/>
              </a:rPr>
              <a:t> </a:t>
            </a:r>
          </a:p>
        </p:txBody>
      </p:sp>
      <mc:AlternateContent xmlns:mc="http://schemas.openxmlformats.org/markup-compatibility/2006" xmlns:a14="http://schemas.microsoft.com/office/drawing/2010/main">
        <mc:Choice Requires="a14">
          <p:sp>
            <p:nvSpPr>
              <p:cNvPr id="3" name="Text Box 5"/>
              <p:cNvSpPr txBox="1">
                <a:spLocks noChangeArrowheads="1"/>
              </p:cNvSpPr>
              <p:nvPr/>
            </p:nvSpPr>
            <p:spPr bwMode="auto">
              <a:xfrm>
                <a:off x="228600" y="990600"/>
                <a:ext cx="8766175" cy="53399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b="1">
                    <a:solidFill>
                      <a:schemeClr val="tx1"/>
                    </a:solidFill>
                    <a:latin typeface="Arial" pitchFamily="34" charset="0"/>
                  </a:defRPr>
                </a:lvl1pPr>
                <a:lvl2pPr marL="914400" indent="-45720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828800" indent="-4572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b="0" i="1" dirty="0" smtClean="0">
                    <a:solidFill>
                      <a:schemeClr val="tx2"/>
                    </a:solidFill>
                  </a:rPr>
                  <a:t>Describing the Variation in Small Data Sets</a:t>
                </a:r>
                <a:endParaRPr lang="en-US" altLang="en-US" sz="2000" b="0" i="1" dirty="0">
                  <a:solidFill>
                    <a:schemeClr val="tx2"/>
                  </a:solidFill>
                </a:endParaRPr>
              </a:p>
              <a:p>
                <a:pPr marL="914400" lvl="3" indent="0" eaLnBrk="1" hangingPunct="1">
                  <a:spcBef>
                    <a:spcPts val="600"/>
                  </a:spcBef>
                  <a:spcAft>
                    <a:spcPts val="600"/>
                  </a:spcAft>
                  <a:buClr>
                    <a:srgbClr val="CC3300"/>
                  </a:buClr>
                  <a:buSzPct val="100000"/>
                </a:pPr>
                <a:endParaRPr lang="en-US" altLang="en-US" sz="1600" b="0" dirty="0" smtClean="0"/>
              </a:p>
              <a:p>
                <a:pPr lvl="1" eaLnBrk="1" hangingPunct="1"/>
                <a:r>
                  <a:rPr lang="en-US" altLang="en-US" dirty="0" smtClean="0">
                    <a:solidFill>
                      <a:srgbClr val="CC3300"/>
                    </a:solidFill>
                  </a:rPr>
                  <a:t>Confidence Intervals: </a:t>
                </a:r>
                <a:endParaRPr lang="en-US" altLang="en-US" sz="1600" b="0" dirty="0" smtClean="0">
                  <a:solidFill>
                    <a:srgbClr val="002060"/>
                  </a:solidFill>
                </a:endParaRPr>
              </a:p>
              <a:p>
                <a:pPr marL="1376363" lvl="3" indent="-461963" eaLnBrk="1" hangingPunct="1">
                  <a:spcBef>
                    <a:spcPts val="600"/>
                  </a:spcBef>
                  <a:spcAft>
                    <a:spcPts val="600"/>
                  </a:spcAft>
                  <a:buClr>
                    <a:srgbClr val="CC3300"/>
                  </a:buClr>
                  <a:buSzPct val="100000"/>
                </a:pPr>
                <a:r>
                  <a:rPr lang="en-US" altLang="en-US" sz="1600" b="0" dirty="0" smtClean="0"/>
                  <a:t>II.	When reporting a confidence interval, the number placed in front of </a:t>
                </a:r>
                <a14:m>
                  <m:oMath xmlns:m="http://schemas.openxmlformats.org/officeDocument/2006/math">
                    <m:sSub>
                      <m:sSubPr>
                        <m:ctrlPr>
                          <a:rPr lang="en-US" altLang="en-US" sz="1600" b="0" i="1" smtClean="0">
                            <a:latin typeface="Cambria Math"/>
                          </a:rPr>
                        </m:ctrlPr>
                      </m:sSubPr>
                      <m:e>
                        <m:r>
                          <a:rPr lang="en-US" altLang="en-US" sz="1600" b="0" i="1" smtClean="0">
                            <a:latin typeface="Cambria Math"/>
                          </a:rPr>
                          <m:t>𝑠</m:t>
                        </m:r>
                      </m:e>
                      <m:sub>
                        <m:acc>
                          <m:accPr>
                            <m:chr m:val="̅"/>
                            <m:ctrlPr>
                              <a:rPr lang="en-US" altLang="en-US" sz="1600" b="0" i="1" smtClean="0">
                                <a:latin typeface="Cambria Math"/>
                              </a:rPr>
                            </m:ctrlPr>
                          </m:accPr>
                          <m:e>
                            <m:r>
                              <a:rPr lang="en-US" altLang="en-US" sz="1600" b="0" i="1" smtClean="0">
                                <a:latin typeface="Cambria Math"/>
                              </a:rPr>
                              <m:t>𝑥</m:t>
                            </m:r>
                          </m:e>
                        </m:acc>
                      </m:sub>
                    </m:sSub>
                  </m:oMath>
                </a14:m>
                <a:r>
                  <a:rPr lang="en-US" altLang="en-US" sz="1600" b="0" dirty="0" smtClean="0"/>
                  <a:t> helps specify the degree of certainty that the experimenter has in the result</a:t>
                </a:r>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b="0" dirty="0" smtClean="0">
                    <a:solidFill>
                      <a:srgbClr val="002060"/>
                    </a:solidFill>
                  </a:rPr>
                  <a:t>For a Normal distribution, a range of approximately </a:t>
                </a:r>
                <a:r>
                  <a:rPr lang="en-US" sz="1600" b="0" dirty="0" smtClean="0">
                    <a:solidFill>
                      <a:srgbClr val="002060"/>
                    </a:solidFill>
                  </a:rPr>
                  <a:t>± 2 standard deviations means there is roughly a 95% chance that any given value in the data set will fall in this range</a:t>
                </a:r>
                <a:r>
                  <a:rPr lang="en-US" altLang="en-US" sz="1600" b="0" dirty="0" smtClean="0">
                    <a:solidFill>
                      <a:srgbClr val="002060"/>
                    </a:solidFill>
                  </a:rPr>
                  <a:t> </a:t>
                </a:r>
              </a:p>
              <a:p>
                <a:pPr marL="1604963" lvl="4" indent="-461963" eaLnBrk="1" hangingPunct="1">
                  <a:spcBef>
                    <a:spcPts val="600"/>
                  </a:spcBef>
                  <a:spcAft>
                    <a:spcPts val="600"/>
                  </a:spcAft>
                  <a:buClr>
                    <a:srgbClr val="CC3300"/>
                  </a:buClr>
                  <a:buSzPct val="100000"/>
                  <a:buFont typeface="Arial" panose="020B0604020202020204" pitchFamily="34" charset="0"/>
                  <a:buChar char="•"/>
                </a:pPr>
                <a:endParaRPr lang="en-US" altLang="en-US" sz="1600" b="0" i="1" dirty="0" smtClean="0">
                  <a:solidFill>
                    <a:srgbClr val="002060"/>
                  </a:solidFill>
                </a:endParaRPr>
              </a:p>
              <a:p>
                <a:pPr marL="1604963" lvl="4" indent="-461963" eaLnBrk="1" hangingPunct="1">
                  <a:spcBef>
                    <a:spcPts val="600"/>
                  </a:spcBef>
                  <a:spcAft>
                    <a:spcPts val="600"/>
                  </a:spcAft>
                  <a:buClr>
                    <a:srgbClr val="CC3300"/>
                  </a:buClr>
                  <a:buSzPct val="100000"/>
                  <a:buFont typeface="Arial" panose="020B0604020202020204" pitchFamily="34" charset="0"/>
                  <a:buChar char="•"/>
                </a:pPr>
                <a:endParaRPr lang="en-US" altLang="en-US" sz="1600" b="0" i="1" dirty="0">
                  <a:solidFill>
                    <a:srgbClr val="002060"/>
                  </a:solidFill>
                </a:endParaRPr>
              </a:p>
              <a:p>
                <a:pPr marL="1604963" lvl="4" indent="-461963" eaLnBrk="1" hangingPunct="1">
                  <a:spcBef>
                    <a:spcPts val="600"/>
                  </a:spcBef>
                  <a:spcAft>
                    <a:spcPts val="600"/>
                  </a:spcAft>
                  <a:buClr>
                    <a:srgbClr val="CC3300"/>
                  </a:buClr>
                  <a:buSzPct val="100000"/>
                  <a:buFont typeface="Arial" panose="020B0604020202020204" pitchFamily="34" charset="0"/>
                  <a:buChar char="•"/>
                </a:pPr>
                <a:endParaRPr lang="en-US" altLang="en-US" sz="1600" b="0" i="1" dirty="0" smtClean="0">
                  <a:solidFill>
                    <a:srgbClr val="002060"/>
                  </a:solidFill>
                </a:endParaRPr>
              </a:p>
              <a:p>
                <a:pPr marL="1604963" lvl="4" indent="-461963" eaLnBrk="1" hangingPunct="1">
                  <a:spcBef>
                    <a:spcPts val="600"/>
                  </a:spcBef>
                  <a:spcAft>
                    <a:spcPts val="600"/>
                  </a:spcAft>
                  <a:buClr>
                    <a:srgbClr val="CC3300"/>
                  </a:buClr>
                  <a:buSzPct val="100000"/>
                  <a:buFont typeface="Arial" panose="020B0604020202020204" pitchFamily="34" charset="0"/>
                  <a:buChar char="•"/>
                </a:pPr>
                <a:endParaRPr lang="en-US" altLang="en-US" sz="1600" b="0" i="1" dirty="0">
                  <a:solidFill>
                    <a:srgbClr val="002060"/>
                  </a:solidFill>
                </a:endParaRPr>
              </a:p>
              <a:p>
                <a:pPr marL="1604963" lvl="4" indent="-461963" eaLnBrk="1" hangingPunct="1">
                  <a:spcBef>
                    <a:spcPts val="600"/>
                  </a:spcBef>
                  <a:spcAft>
                    <a:spcPts val="600"/>
                  </a:spcAft>
                  <a:buClr>
                    <a:srgbClr val="CC3300"/>
                  </a:buClr>
                  <a:buSzPct val="100000"/>
                  <a:buFont typeface="Arial" panose="020B0604020202020204" pitchFamily="34" charset="0"/>
                  <a:buChar char="•"/>
                </a:pPr>
                <a:endParaRPr lang="en-US" altLang="en-US" sz="1600" b="0" i="1" dirty="0" smtClean="0">
                  <a:solidFill>
                    <a:srgbClr val="002060"/>
                  </a:solidFill>
                </a:endParaRPr>
              </a:p>
              <a:p>
                <a:pPr marL="1604963" lvl="4" indent="-461963" eaLnBrk="1" hangingPunct="1">
                  <a:spcBef>
                    <a:spcPts val="600"/>
                  </a:spcBef>
                  <a:spcAft>
                    <a:spcPts val="600"/>
                  </a:spcAft>
                  <a:buClr>
                    <a:srgbClr val="CC3300"/>
                  </a:buClr>
                  <a:buSzPct val="100000"/>
                  <a:buFont typeface="Arial" panose="020B0604020202020204" pitchFamily="34" charset="0"/>
                  <a:buChar char="•"/>
                </a:pPr>
                <a:endParaRPr lang="en-US" altLang="en-US" sz="1600" b="0" i="1" dirty="0">
                  <a:solidFill>
                    <a:srgbClr val="002060"/>
                  </a:solidFill>
                </a:endParaRPr>
              </a:p>
              <a:p>
                <a:pPr marL="1604963" lvl="4" indent="-461963" eaLnBrk="1" hangingPunct="1">
                  <a:spcBef>
                    <a:spcPts val="600"/>
                  </a:spcBef>
                  <a:spcAft>
                    <a:spcPts val="600"/>
                  </a:spcAft>
                  <a:buClr>
                    <a:srgbClr val="CC3300"/>
                  </a:buClr>
                  <a:buSzPct val="100000"/>
                  <a:buFont typeface="Arial" panose="020B0604020202020204" pitchFamily="34" charset="0"/>
                  <a:buChar char="•"/>
                </a:pPr>
                <a:r>
                  <a:rPr lang="en-US" altLang="en-US" sz="1600" i="1" dirty="0" smtClean="0">
                    <a:solidFill>
                      <a:srgbClr val="002060"/>
                    </a:solidFill>
                  </a:rPr>
                  <a:t>Only a 5% chance that a value will fall outside of this range</a:t>
                </a:r>
              </a:p>
            </p:txBody>
          </p:sp>
        </mc:Choice>
        <mc:Fallback xmlns="">
          <p:sp>
            <p:nvSpPr>
              <p:cNvPr id="3" name="Text Box 5"/>
              <p:cNvSpPr txBox="1">
                <a:spLocks noRot="1" noChangeAspect="1" noMove="1" noResize="1" noEditPoints="1" noAdjustHandles="1" noChangeArrowheads="1" noChangeShapeType="1" noTextEdit="1"/>
              </p:cNvSpPr>
              <p:nvPr/>
            </p:nvSpPr>
            <p:spPr bwMode="auto">
              <a:xfrm>
                <a:off x="228600" y="990600"/>
                <a:ext cx="8766175" cy="5339923"/>
              </a:xfrm>
              <a:prstGeom prst="rect">
                <a:avLst/>
              </a:prstGeom>
              <a:blipFill rotWithShape="1">
                <a:blip r:embed="rId2"/>
                <a:stretch>
                  <a:fillRect l="-765" t="-457" r="-487" b="-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5" name="Group 4"/>
          <p:cNvGrpSpPr/>
          <p:nvPr/>
        </p:nvGrpSpPr>
        <p:grpSpPr>
          <a:xfrm>
            <a:off x="2923805" y="3657600"/>
            <a:ext cx="3784176" cy="1861066"/>
            <a:chOff x="2923805" y="3657600"/>
            <a:chExt cx="3784176" cy="1861066"/>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3805" y="3657600"/>
              <a:ext cx="3375764"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26581" y="5149334"/>
              <a:ext cx="3581400" cy="369332"/>
            </a:xfrm>
            <a:prstGeom prst="rect">
              <a:avLst/>
            </a:prstGeom>
            <a:solidFill>
              <a:schemeClr val="bg1"/>
            </a:solidFill>
          </p:spPr>
          <p:txBody>
            <a:bodyPr wrap="square" rtlCol="0">
              <a:spAutoFit/>
            </a:bodyPr>
            <a:lstStyle/>
            <a:p>
              <a:r>
                <a:rPr lang="en-US" dirty="0" smtClean="0"/>
                <a:t>           -2</a:t>
              </a:r>
              <a:r>
                <a:rPr lang="en-US" dirty="0" smtClean="0">
                  <a:latin typeface="Symbol" panose="05050102010706020507" pitchFamily="18" charset="2"/>
                </a:rPr>
                <a:t>s</a:t>
              </a:r>
              <a:r>
                <a:rPr lang="en-US" dirty="0" smtClean="0"/>
                <a:t>                      +2</a:t>
              </a:r>
              <a:r>
                <a:rPr lang="en-US" dirty="0" smtClean="0">
                  <a:latin typeface="Symbol" panose="05050102010706020507" pitchFamily="18" charset="2"/>
                </a:rPr>
                <a:t>s</a:t>
              </a:r>
              <a:endParaRPr lang="en-US" dirty="0">
                <a:latin typeface="Symbol" panose="05050102010706020507" pitchFamily="18" charset="2"/>
              </a:endParaRPr>
            </a:p>
          </p:txBody>
        </p:sp>
      </p:grpSp>
      <p:cxnSp>
        <p:nvCxnSpPr>
          <p:cNvPr id="7" name="Straight Arrow Connector 6"/>
          <p:cNvCxnSpPr>
            <a:stCxn id="9" idx="1"/>
          </p:cNvCxnSpPr>
          <p:nvPr/>
        </p:nvCxnSpPr>
        <p:spPr>
          <a:xfrm flipH="1">
            <a:off x="4800600" y="4407932"/>
            <a:ext cx="1371600" cy="116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6172200" y="4038600"/>
            <a:ext cx="2422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en-US" sz="1400" dirty="0" smtClean="0">
                <a:solidFill>
                  <a:schemeClr val="accent2"/>
                </a:solidFill>
              </a:rPr>
              <a:t>95% of the area of a Normal distribution or Gaussian curve</a:t>
            </a:r>
            <a:endParaRPr lang="en-US" altLang="en-US" sz="1400" dirty="0">
              <a:solidFill>
                <a:schemeClr val="accent2"/>
              </a:solidFill>
            </a:endParaRPr>
          </a:p>
        </p:txBody>
      </p:sp>
    </p:spTree>
    <p:extLst>
      <p:ext uri="{BB962C8B-B14F-4D97-AF65-F5344CB8AC3E}">
        <p14:creationId xmlns:p14="http://schemas.microsoft.com/office/powerpoint/2010/main" val="831663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10062</TotalTime>
  <Words>4822</Words>
  <Application>Microsoft Office PowerPoint</Application>
  <PresentationFormat>On-screen Show (4:3)</PresentationFormat>
  <Paragraphs>804</Paragraphs>
  <Slides>56</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Powers</dc:creator>
  <cp:lastModifiedBy>Robert Powers</cp:lastModifiedBy>
  <cp:revision>115</cp:revision>
  <dcterms:created xsi:type="dcterms:W3CDTF">2015-06-12T21:44:55Z</dcterms:created>
  <dcterms:modified xsi:type="dcterms:W3CDTF">2015-06-19T21:27:37Z</dcterms:modified>
</cp:coreProperties>
</file>