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7"/>
  </p:notesMasterIdLst>
  <p:sldIdLst>
    <p:sldId id="260" r:id="rId2"/>
    <p:sldId id="259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69" r:id="rId11"/>
    <p:sldId id="268" r:id="rId12"/>
    <p:sldId id="270" r:id="rId13"/>
    <p:sldId id="271" r:id="rId14"/>
    <p:sldId id="272" r:id="rId15"/>
    <p:sldId id="273" r:id="rId16"/>
    <p:sldId id="274" r:id="rId17"/>
    <p:sldId id="276" r:id="rId18"/>
    <p:sldId id="277" r:id="rId19"/>
    <p:sldId id="278" r:id="rId20"/>
    <p:sldId id="279" r:id="rId21"/>
    <p:sldId id="280" r:id="rId22"/>
    <p:sldId id="289" r:id="rId23"/>
    <p:sldId id="281" r:id="rId24"/>
    <p:sldId id="282" r:id="rId25"/>
    <p:sldId id="283" r:id="rId26"/>
    <p:sldId id="284" r:id="rId27"/>
    <p:sldId id="285" r:id="rId28"/>
    <p:sldId id="287" r:id="rId29"/>
    <p:sldId id="286" r:id="rId30"/>
    <p:sldId id="288" r:id="rId31"/>
    <p:sldId id="290" r:id="rId32"/>
    <p:sldId id="291" r:id="rId33"/>
    <p:sldId id="292" r:id="rId34"/>
    <p:sldId id="293" r:id="rId35"/>
    <p:sldId id="294" r:id="rId36"/>
    <p:sldId id="295" r:id="rId37"/>
    <p:sldId id="296" r:id="rId38"/>
    <p:sldId id="297" r:id="rId39"/>
    <p:sldId id="298" r:id="rId40"/>
    <p:sldId id="300" r:id="rId41"/>
    <p:sldId id="301" r:id="rId42"/>
    <p:sldId id="302" r:id="rId43"/>
    <p:sldId id="303" r:id="rId44"/>
    <p:sldId id="304" r:id="rId45"/>
    <p:sldId id="275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57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image" Target="../media/image10.emf"/></Relationships>
</file>

<file path=ppt/drawings/_rels/vmlDrawing10.vml.rels><?xml version="1.0" encoding="UTF-8" standalone="yes"?>
<Relationships xmlns="http://schemas.openxmlformats.org/package/2006/relationships"><Relationship Id="rId3" Type="http://schemas.openxmlformats.org/officeDocument/2006/relationships/image" Target="../media/image48.wmf"/><Relationship Id="rId2" Type="http://schemas.openxmlformats.org/officeDocument/2006/relationships/image" Target="../media/image47.emf"/><Relationship Id="rId1" Type="http://schemas.openxmlformats.org/officeDocument/2006/relationships/image" Target="../media/image46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8.e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e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68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9.emf"/></Relationships>
</file>

<file path=ppt/drawings/_rels/vmlDrawing4.v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image" Target="../media/image21.emf"/><Relationship Id="rId1" Type="http://schemas.openxmlformats.org/officeDocument/2006/relationships/image" Target="../media/image20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33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3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39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4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BCE7BED-B5B5-4226-9AE7-40A76099956B}" type="datetimeFigureOut">
              <a:rPr lang="en-US" smtClean="0"/>
              <a:t>6/22/2015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88B4E9-8CF6-4784-91D9-ED060AA88EA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84945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4E9-8CF6-4784-91D9-ED060AA88EA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2363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4E9-8CF6-4784-91D9-ED060AA88EA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2363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4E9-8CF6-4784-91D9-ED060AA88EA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2363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4E9-8CF6-4784-91D9-ED060AA88EA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2363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4E9-8CF6-4784-91D9-ED060AA88EA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23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4E9-8CF6-4784-91D9-ED060AA88EA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2363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4E9-8CF6-4784-91D9-ED060AA88EA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2363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4E9-8CF6-4784-91D9-ED060AA88EA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13477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4E9-8CF6-4784-91D9-ED060AA88EA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1347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4E9-8CF6-4784-91D9-ED060AA88EA1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9013477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4E9-8CF6-4784-91D9-ED060AA88EA1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23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4E9-8CF6-4784-91D9-ED060AA88EA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236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4E9-8CF6-4784-91D9-ED060AA88EA1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2363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4E9-8CF6-4784-91D9-ED060AA88EA1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2363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4E9-8CF6-4784-91D9-ED060AA88EA1}" type="slidenum">
              <a:rPr lang="en-US" smtClean="0"/>
              <a:t>38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2363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4E9-8CF6-4784-91D9-ED060AA88EA1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2363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4E9-8CF6-4784-91D9-ED060AA88EA1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7000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4E9-8CF6-4784-91D9-ED060AA88EA1}" type="slidenum">
              <a:rPr lang="en-US" smtClean="0"/>
              <a:t>44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117000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4E9-8CF6-4784-91D9-ED060AA88EA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23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4E9-8CF6-4784-91D9-ED060AA88EA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23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4E9-8CF6-4784-91D9-ED060AA88EA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2363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4E9-8CF6-4784-91D9-ED060AA88EA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23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4E9-8CF6-4784-91D9-ED060AA88EA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23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4E9-8CF6-4784-91D9-ED060AA88EA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2363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C88B4E9-8CF6-4784-91D9-ED060AA88EA1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78236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F0EB-5BD6-4439-AECB-9B6DF83AC956}" type="datetimeFigureOut">
              <a:rPr lang="en-US" smtClean="0"/>
              <a:t>6/19/2015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276F-DCFA-4FB1-ABD8-0986E7C13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248900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F0EB-5BD6-4439-AECB-9B6DF83AC956}" type="datetimeFigureOut">
              <a:rPr lang="en-US" smtClean="0"/>
              <a:t>6/19/2015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276F-DCFA-4FB1-ABD8-0986E7C13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619157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F0EB-5BD6-4439-AECB-9B6DF83AC956}" type="datetimeFigureOut">
              <a:rPr lang="en-US" smtClean="0"/>
              <a:t>6/19/2015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276F-DCFA-4FB1-ABD8-0986E7C13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1075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F0EB-5BD6-4439-AECB-9B6DF83AC956}" type="datetimeFigureOut">
              <a:rPr lang="en-US" smtClean="0"/>
              <a:t>6/19/2015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276F-DCFA-4FB1-ABD8-0986E7C13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89788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F0EB-5BD6-4439-AECB-9B6DF83AC956}" type="datetimeFigureOut">
              <a:rPr lang="en-US" smtClean="0"/>
              <a:t>6/19/2015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276F-DCFA-4FB1-ABD8-0986E7C13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49928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F0EB-5BD6-4439-AECB-9B6DF83AC956}" type="datetimeFigureOut">
              <a:rPr lang="en-US" smtClean="0"/>
              <a:t>6/19/2015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276F-DCFA-4FB1-ABD8-0986E7C13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1025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F0EB-5BD6-4439-AECB-9B6DF83AC956}" type="datetimeFigureOut">
              <a:rPr lang="en-US" smtClean="0"/>
              <a:t>6/19/2015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276F-DCFA-4FB1-ABD8-0986E7C13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61505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F0EB-5BD6-4439-AECB-9B6DF83AC956}" type="datetimeFigureOut">
              <a:rPr lang="en-US" smtClean="0"/>
              <a:t>6/19/2015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276F-DCFA-4FB1-ABD8-0986E7C13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979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F0EB-5BD6-4439-AECB-9B6DF83AC956}" type="datetimeFigureOut">
              <a:rPr lang="en-US" smtClean="0"/>
              <a:t>6/19/2015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276F-DCFA-4FB1-ABD8-0986E7C13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7728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F0EB-5BD6-4439-AECB-9B6DF83AC956}" type="datetimeFigureOut">
              <a:rPr lang="en-US" smtClean="0"/>
              <a:t>6/19/2015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276F-DCFA-4FB1-ABD8-0986E7C13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83566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4F0EB-5BD6-4439-AECB-9B6DF83AC956}" type="datetimeFigureOut">
              <a:rPr lang="en-US" smtClean="0"/>
              <a:t>6/19/2015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4B276F-DCFA-4FB1-ABD8-0986E7C13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82347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4F0EB-5BD6-4439-AECB-9B6DF83AC956}" type="datetimeFigureOut">
              <a:rPr lang="en-US" smtClean="0"/>
              <a:t>6/19/2015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4B276F-DCFA-4FB1-ABD8-0986E7C13C8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160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4" Type="http://schemas.openxmlformats.org/officeDocument/2006/relationships/image" Target="../media/image19.emf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7.bin"/><Relationship Id="rId3" Type="http://schemas.openxmlformats.org/officeDocument/2006/relationships/notesSlide" Target="../notesSlides/notesSlide1.xml"/><Relationship Id="rId7" Type="http://schemas.openxmlformats.org/officeDocument/2006/relationships/image" Target="../media/image21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6.bin"/><Relationship Id="rId5" Type="http://schemas.openxmlformats.org/officeDocument/2006/relationships/image" Target="../media/image20.emf"/><Relationship Id="rId4" Type="http://schemas.openxmlformats.org/officeDocument/2006/relationships/oleObject" Target="../embeddings/oleObject5.bin"/><Relationship Id="rId9" Type="http://schemas.openxmlformats.org/officeDocument/2006/relationships/image" Target="../media/image22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Relationship Id="rId6" Type="http://schemas.openxmlformats.org/officeDocument/2006/relationships/image" Target="../media/image25.png"/><Relationship Id="rId5" Type="http://schemas.openxmlformats.org/officeDocument/2006/relationships/image" Target="../media/image24.emf"/><Relationship Id="rId4" Type="http://schemas.openxmlformats.org/officeDocument/2006/relationships/oleObject" Target="../embeddings/oleObject8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34.jpeg"/><Relationship Id="rId5" Type="http://schemas.openxmlformats.org/officeDocument/2006/relationships/image" Target="../media/image33.wmf"/><Relationship Id="rId4" Type="http://schemas.openxmlformats.org/officeDocument/2006/relationships/oleObject" Target="../embeddings/oleObject9.bin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gi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6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37.emf"/><Relationship Id="rId5" Type="http://schemas.openxmlformats.org/officeDocument/2006/relationships/oleObject" Target="../embeddings/oleObject10.bin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5" Type="http://schemas.openxmlformats.org/officeDocument/2006/relationships/image" Target="../media/image39.emf"/><Relationship Id="rId4" Type="http://schemas.openxmlformats.org/officeDocument/2006/relationships/oleObject" Target="../embeddings/oleObject1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42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12.bin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5.bin"/><Relationship Id="rId3" Type="http://schemas.openxmlformats.org/officeDocument/2006/relationships/notesSlide" Target="../notesSlides/notesSlide14.xml"/><Relationship Id="rId7" Type="http://schemas.openxmlformats.org/officeDocument/2006/relationships/image" Target="../media/image47.e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4.bin"/><Relationship Id="rId5" Type="http://schemas.openxmlformats.org/officeDocument/2006/relationships/image" Target="../media/image46.wmf"/><Relationship Id="rId10" Type="http://schemas.openxmlformats.org/officeDocument/2006/relationships/image" Target="../media/image49.png"/><Relationship Id="rId4" Type="http://schemas.openxmlformats.org/officeDocument/2006/relationships/oleObject" Target="../embeddings/oleObject13.bin"/><Relationship Id="rId9" Type="http://schemas.openxmlformats.org/officeDocument/2006/relationships/image" Target="../media/image48.w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gif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7" Type="http://schemas.openxmlformats.org/officeDocument/2006/relationships/image" Target="../media/image5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56.png"/><Relationship Id="rId5" Type="http://schemas.openxmlformats.org/officeDocument/2006/relationships/image" Target="../media/image55.emf"/><Relationship Id="rId4" Type="http://schemas.openxmlformats.org/officeDocument/2006/relationships/oleObject" Target="../embeddings/oleObject16.bin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notesSlide" Target="../notesSlides/notesSlide18.xml"/><Relationship Id="rId7" Type="http://schemas.openxmlformats.org/officeDocument/2006/relationships/image" Target="../media/image60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Relationship Id="rId6" Type="http://schemas.openxmlformats.org/officeDocument/2006/relationships/image" Target="../media/image59.jpeg"/><Relationship Id="rId5" Type="http://schemas.openxmlformats.org/officeDocument/2006/relationships/image" Target="../media/image58.emf"/><Relationship Id="rId4" Type="http://schemas.openxmlformats.org/officeDocument/2006/relationships/oleObject" Target="../embeddings/oleObject17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7" Type="http://schemas.openxmlformats.org/officeDocument/2006/relationships/image" Target="../media/image64.JP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63.JPG"/><Relationship Id="rId5" Type="http://schemas.openxmlformats.org/officeDocument/2006/relationships/image" Target="../media/image62.emf"/><Relationship Id="rId4" Type="http://schemas.openxmlformats.org/officeDocument/2006/relationships/oleObject" Target="../embeddings/oleObject18.bin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5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oleObject" Target="../embeddings/oleObject19.bin"/><Relationship Id="rId5" Type="http://schemas.openxmlformats.org/officeDocument/2006/relationships/image" Target="../media/image67.jpeg"/><Relationship Id="rId4" Type="http://schemas.openxmlformats.org/officeDocument/2006/relationships/image" Target="../media/image66.gif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image" Target="../media/image69.jpeg"/><Relationship Id="rId5" Type="http://schemas.openxmlformats.org/officeDocument/2006/relationships/image" Target="../media/image68.wmf"/><Relationship Id="rId4" Type="http://schemas.openxmlformats.org/officeDocument/2006/relationships/oleObject" Target="../embeddings/oleObject20.bin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6.vml"/><Relationship Id="rId5" Type="http://schemas.openxmlformats.org/officeDocument/2006/relationships/image" Target="../media/image70.wmf"/><Relationship Id="rId4" Type="http://schemas.openxmlformats.org/officeDocument/2006/relationships/oleObject" Target="../embeddings/oleObject21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11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28600" y="990600"/>
            <a:ext cx="8766175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Fundamental Questions for an Analytical Chemist</a:t>
            </a:r>
          </a:p>
          <a:p>
            <a:pPr eaLnBrk="1" hangingPunct="1"/>
            <a:endParaRPr lang="en-US" altLang="en-US" b="0" i="1" dirty="0">
              <a:solidFill>
                <a:schemeClr val="tx2"/>
              </a:solidFill>
            </a:endParaRPr>
          </a:p>
          <a:p>
            <a:pPr lvl="1" eaLnBrk="1" hangingPunct="1"/>
            <a:r>
              <a:rPr lang="en-US" altLang="en-US" dirty="0" smtClean="0">
                <a:solidFill>
                  <a:srgbClr val="CC3300"/>
                </a:solidFill>
              </a:rPr>
              <a:t>What is in the sample?</a:t>
            </a:r>
          </a:p>
          <a:p>
            <a:pPr lvl="1" eaLnBrk="1" hangingPunct="1"/>
            <a:endParaRPr lang="en-US" altLang="en-US" b="0" dirty="0">
              <a:solidFill>
                <a:srgbClr val="CC3300"/>
              </a:solidFill>
            </a:endParaRPr>
          </a:p>
          <a:p>
            <a:pPr lvl="1" eaLnBrk="1" hangingPunct="1"/>
            <a:r>
              <a:rPr lang="en-US" altLang="en-US" dirty="0" smtClean="0">
                <a:solidFill>
                  <a:srgbClr val="CC3300"/>
                </a:solidFill>
              </a:rPr>
              <a:t>How much is there? </a:t>
            </a:r>
            <a:endParaRPr lang="en-US" altLang="en-US" dirty="0" smtClean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09799" y="2590800"/>
            <a:ext cx="5529933" cy="3510932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2917365" y="6227802"/>
            <a:ext cx="4114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600" dirty="0" smtClean="0">
                <a:solidFill>
                  <a:schemeClr val="accent2"/>
                </a:solidFill>
              </a:rPr>
              <a:t>What is the elemental composition?</a:t>
            </a:r>
          </a:p>
          <a:p>
            <a:pPr algn="ctr" eaLnBrk="1" hangingPunct="1"/>
            <a:r>
              <a:rPr lang="en-US" altLang="en-US" sz="1400" dirty="0" smtClean="0"/>
              <a:t>[C, O, N, F, Cl, P, H, </a:t>
            </a:r>
            <a:r>
              <a:rPr lang="en-US" altLang="en-US" sz="1400" i="1" dirty="0" smtClean="0"/>
              <a:t>etc.</a:t>
            </a:r>
            <a:r>
              <a:rPr lang="en-US" altLang="en-US" sz="1400" dirty="0" smtClean="0"/>
              <a:t> ?] </a:t>
            </a:r>
            <a:endParaRPr lang="en-US" altLang="en-US" sz="1400" dirty="0"/>
          </a:p>
        </p:txBody>
      </p:sp>
    </p:spTree>
    <p:extLst>
      <p:ext uri="{BB962C8B-B14F-4D97-AF65-F5344CB8AC3E}">
        <p14:creationId xmlns:p14="http://schemas.microsoft.com/office/powerpoint/2010/main" val="4527416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898535"/>
            <a:ext cx="9144000" cy="3277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Chemical Methods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Specific Elemental Methods: Carbon and Hydrogen Analysis</a:t>
            </a:r>
            <a:endParaRPr lang="en-US" altLang="en-US" b="0" dirty="0"/>
          </a:p>
          <a:p>
            <a:pPr marL="1376363" lvl="3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II.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Methods for Quantitation of Gases in Combustion Analysis – </a:t>
            </a:r>
            <a:r>
              <a:rPr lang="en-US" altLang="en-US" sz="1600" i="1" dirty="0" smtClean="0"/>
              <a:t>Gravimetric Analysis</a:t>
            </a:r>
            <a:endParaRPr lang="en-US" altLang="en-US" sz="1600" i="1" dirty="0"/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Advantages of Gravimetric Analysis</a:t>
            </a:r>
          </a:p>
          <a:p>
            <a:pPr marL="2062163" lvl="5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Tx/>
              <a:buChar char="−"/>
            </a:pPr>
            <a:r>
              <a:rPr lang="en-US" altLang="en-US" sz="1400" dirty="0" smtClean="0"/>
              <a:t>Method is easy to perform and inexpensive</a:t>
            </a:r>
          </a:p>
          <a:p>
            <a:pPr marL="2062163" lvl="5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Tx/>
              <a:buChar char="−"/>
            </a:pPr>
            <a:r>
              <a:rPr lang="en-US" altLang="en-US" sz="1400" dirty="0" smtClean="0"/>
              <a:t>High accuracy and precision is possible</a:t>
            </a:r>
          </a:p>
          <a:p>
            <a:pPr marL="2062163" lvl="5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Tx/>
              <a:buChar char="−"/>
            </a:pPr>
            <a:r>
              <a:rPr lang="en-US" altLang="en-US" sz="1400" dirty="0" smtClean="0"/>
              <a:t>Sample requirement is in the </a:t>
            </a:r>
            <a:r>
              <a:rPr lang="en-US" altLang="en-US" sz="1400" dirty="0" smtClean="0">
                <a:latin typeface="Symbol" panose="05050102010706020507" pitchFamily="18" charset="2"/>
              </a:rPr>
              <a:t>m</a:t>
            </a:r>
            <a:r>
              <a:rPr lang="en-US" altLang="en-US" sz="1400" dirty="0" smtClean="0"/>
              <a:t>g/mg range.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Disadvantages of </a:t>
            </a:r>
            <a:r>
              <a:rPr lang="en-US" altLang="en-US" sz="1600" b="0" dirty="0">
                <a:solidFill>
                  <a:srgbClr val="002060"/>
                </a:solidFill>
              </a:rPr>
              <a:t>Gravimetric Analysis</a:t>
            </a:r>
            <a:endParaRPr lang="en-US" altLang="en-US" sz="1600" u="sng" dirty="0" smtClean="0">
              <a:solidFill>
                <a:srgbClr val="002060"/>
              </a:solidFill>
            </a:endParaRPr>
          </a:p>
          <a:p>
            <a:pPr marL="2062163" lvl="5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Need complete combustion for good accuracy</a:t>
            </a:r>
          </a:p>
          <a:p>
            <a:pPr marL="2062163" lvl="5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Must consider selectivity of the adsorption cartridges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81867" y="4327420"/>
            <a:ext cx="3694277" cy="2530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9089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898535"/>
            <a:ext cx="9144000" cy="2077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Chemical Methods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Specific Elemental Methods: Carbon and Hydrogen Analysis</a:t>
            </a:r>
            <a:endParaRPr lang="en-US" altLang="en-US" b="0" dirty="0"/>
          </a:p>
          <a:p>
            <a:pPr marL="1376363" lvl="3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III.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Methods for Quantitation of Gases in Combustion Analysis – </a:t>
            </a:r>
            <a:r>
              <a:rPr lang="en-US" altLang="en-US" sz="1600" i="1" dirty="0" smtClean="0"/>
              <a:t>Gas Chromatography</a:t>
            </a:r>
            <a:endParaRPr lang="en-US" altLang="en-US" sz="1600" i="1" dirty="0"/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Collect gasses produced by combustion by using a cold trap or cartridge.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Inject the mixture of gases onto a GC system to separate and quantitate individual components (</a:t>
            </a:r>
            <a:r>
              <a:rPr lang="en-US" altLang="en-US" sz="1600" b="0" i="1" dirty="0" smtClean="0">
                <a:solidFill>
                  <a:srgbClr val="002060"/>
                </a:solidFill>
              </a:rPr>
              <a:t>e.g.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, CO</a:t>
            </a:r>
            <a:r>
              <a:rPr lang="en-US" altLang="en-US" sz="1600" b="0" baseline="-25000" dirty="0" smtClean="0">
                <a:solidFill>
                  <a:srgbClr val="002060"/>
                </a:solidFill>
              </a:rPr>
              <a:t>2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, H</a:t>
            </a:r>
            <a:r>
              <a:rPr lang="en-US" altLang="en-US" sz="1600" b="0" baseline="-25000" dirty="0" smtClean="0">
                <a:solidFill>
                  <a:srgbClr val="002060"/>
                </a:solidFill>
              </a:rPr>
              <a:t>2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O, NO</a:t>
            </a:r>
            <a:r>
              <a:rPr lang="en-US" altLang="en-US" sz="1600" b="0" baseline="-25000" dirty="0" smtClean="0">
                <a:solidFill>
                  <a:srgbClr val="002060"/>
                </a:solidFill>
              </a:rPr>
              <a:t>2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, SO</a:t>
            </a:r>
            <a:r>
              <a:rPr lang="en-US" altLang="en-US" sz="1600" b="0" baseline="-25000" dirty="0" smtClean="0">
                <a:solidFill>
                  <a:srgbClr val="002060"/>
                </a:solidFill>
              </a:rPr>
              <a:t>2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)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30" name="Group 29"/>
          <p:cNvGrpSpPr/>
          <p:nvPr/>
        </p:nvGrpSpPr>
        <p:grpSpPr>
          <a:xfrm>
            <a:off x="5084883" y="3116504"/>
            <a:ext cx="3581400" cy="3355342"/>
            <a:chOff x="2438400" y="3195225"/>
            <a:chExt cx="3581400" cy="3355342"/>
          </a:xfrm>
        </p:grpSpPr>
        <p:grpSp>
          <p:nvGrpSpPr>
            <p:cNvPr id="18" name="Group 17"/>
            <p:cNvGrpSpPr/>
            <p:nvPr/>
          </p:nvGrpSpPr>
          <p:grpSpPr>
            <a:xfrm>
              <a:off x="3034248" y="3195225"/>
              <a:ext cx="2809874" cy="3170676"/>
              <a:chOff x="2286001" y="3429001"/>
              <a:chExt cx="2809874" cy="3170676"/>
            </a:xfrm>
          </p:grpSpPr>
          <p:pic>
            <p:nvPicPr>
              <p:cNvPr id="4" name="Picture 3"/>
              <p:cNvPicPr>
                <a:picLocks noChangeAspect="1"/>
              </p:cNvPicPr>
              <p:nvPr/>
            </p:nvPicPr>
            <p:blipFill rotWithShape="1"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20" t="16338" r="33484"/>
              <a:stretch/>
            </p:blipFill>
            <p:spPr>
              <a:xfrm>
                <a:off x="2443163" y="3819524"/>
                <a:ext cx="2652712" cy="2780153"/>
              </a:xfrm>
              <a:prstGeom prst="rect">
                <a:avLst/>
              </a:prstGeom>
            </p:spPr>
          </p:pic>
          <p:sp>
            <p:nvSpPr>
              <p:cNvPr id="5" name="Rectangle 4"/>
              <p:cNvSpPr/>
              <p:nvPr/>
            </p:nvSpPr>
            <p:spPr>
              <a:xfrm>
                <a:off x="2590800" y="5562600"/>
                <a:ext cx="76200" cy="2286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2880360" y="5672136"/>
                <a:ext cx="91440" cy="347663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TextBox 8"/>
              <p:cNvSpPr txBox="1"/>
              <p:nvPr/>
            </p:nvSpPr>
            <p:spPr>
              <a:xfrm rot="16200000">
                <a:off x="2484041" y="4887323"/>
                <a:ext cx="521297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H</a:t>
                </a:r>
                <a:r>
                  <a:rPr lang="en-US" sz="1400" b="1" baseline="-25000" dirty="0" smtClean="0"/>
                  <a:t>2</a:t>
                </a:r>
                <a:r>
                  <a:rPr lang="en-US" sz="1400" b="1" dirty="0" smtClean="0"/>
                  <a:t>O </a:t>
                </a:r>
                <a:endParaRPr lang="en-US" sz="1400" b="1" dirty="0"/>
              </a:p>
            </p:txBody>
          </p:sp>
          <p:sp>
            <p:nvSpPr>
              <p:cNvPr id="14" name="TextBox 13"/>
              <p:cNvSpPr txBox="1"/>
              <p:nvPr/>
            </p:nvSpPr>
            <p:spPr>
              <a:xfrm rot="16200000">
                <a:off x="2771195" y="3852663"/>
                <a:ext cx="526106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NO</a:t>
                </a:r>
                <a:r>
                  <a:rPr lang="en-US" sz="1400" b="1" baseline="-25000" dirty="0" smtClean="0"/>
                  <a:t>2</a:t>
                </a:r>
                <a:r>
                  <a:rPr lang="en-US" sz="1400" b="1" dirty="0" smtClean="0"/>
                  <a:t> </a:t>
                </a:r>
                <a:endParaRPr lang="en-US" sz="1400" b="1" dirty="0"/>
              </a:p>
            </p:txBody>
          </p:sp>
          <p:sp>
            <p:nvSpPr>
              <p:cNvPr id="13" name="Oval 12"/>
              <p:cNvSpPr/>
              <p:nvPr/>
            </p:nvSpPr>
            <p:spPr>
              <a:xfrm>
                <a:off x="3124200" y="4255097"/>
                <a:ext cx="152400" cy="469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3523678" y="4311260"/>
                <a:ext cx="152400" cy="469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5" name="Rectangle 14"/>
              <p:cNvSpPr/>
              <p:nvPr/>
            </p:nvSpPr>
            <p:spPr>
              <a:xfrm>
                <a:off x="2590800" y="3505200"/>
                <a:ext cx="1676400" cy="152400"/>
              </a:xfrm>
              <a:prstGeom prst="rect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7" name="TextBox 16"/>
              <p:cNvSpPr txBox="1"/>
              <p:nvPr/>
            </p:nvSpPr>
            <p:spPr>
              <a:xfrm rot="16200000">
                <a:off x="3489067" y="3521334"/>
                <a:ext cx="492443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SO</a:t>
                </a:r>
                <a:r>
                  <a:rPr lang="en-US" sz="1400" b="1" baseline="-25000" dirty="0" smtClean="0"/>
                  <a:t>2</a:t>
                </a:r>
                <a:r>
                  <a:rPr lang="en-US" sz="1400" b="1" dirty="0" smtClean="0"/>
                  <a:t> </a:t>
                </a:r>
                <a:endParaRPr lang="en-US" sz="1400" b="1" dirty="0"/>
              </a:p>
            </p:txBody>
          </p:sp>
          <p:sp>
            <p:nvSpPr>
              <p:cNvPr id="19" name="Oval 18"/>
              <p:cNvSpPr/>
              <p:nvPr/>
            </p:nvSpPr>
            <p:spPr>
              <a:xfrm>
                <a:off x="3429000" y="5638800"/>
                <a:ext cx="152400" cy="469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0" name="Oval 19"/>
              <p:cNvSpPr/>
              <p:nvPr/>
            </p:nvSpPr>
            <p:spPr>
              <a:xfrm>
                <a:off x="3962400" y="5245697"/>
                <a:ext cx="228600" cy="469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1" name="TextBox 20"/>
              <p:cNvSpPr txBox="1"/>
              <p:nvPr/>
            </p:nvSpPr>
            <p:spPr>
              <a:xfrm rot="16200000">
                <a:off x="4511887" y="4075211"/>
                <a:ext cx="533400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r>
                  <a:rPr lang="en-US" sz="1400" b="1" dirty="0" smtClean="0"/>
                  <a:t>CO</a:t>
                </a:r>
                <a:r>
                  <a:rPr lang="en-US" sz="1400" b="1" baseline="-25000" dirty="0" smtClean="0"/>
                  <a:t>2</a:t>
                </a:r>
                <a:r>
                  <a:rPr lang="en-US" sz="1400" b="1" dirty="0" smtClean="0"/>
                  <a:t> </a:t>
                </a:r>
                <a:endParaRPr lang="en-US" sz="1400" b="1" dirty="0"/>
              </a:p>
            </p:txBody>
          </p:sp>
          <p:sp>
            <p:nvSpPr>
              <p:cNvPr id="22" name="Oval 21"/>
              <p:cNvSpPr/>
              <p:nvPr/>
            </p:nvSpPr>
            <p:spPr>
              <a:xfrm>
                <a:off x="4515160" y="5536208"/>
                <a:ext cx="152400" cy="469303"/>
              </a:xfrm>
              <a:prstGeom prst="ellipse">
                <a:avLst/>
              </a:prstGeom>
              <a:solidFill>
                <a:schemeClr val="bg1"/>
              </a:solidFill>
              <a:ln>
                <a:solidFill>
                  <a:schemeClr val="bg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23" name="TextBox 22"/>
              <p:cNvSpPr txBox="1"/>
              <p:nvPr/>
            </p:nvSpPr>
            <p:spPr>
              <a:xfrm rot="16200000">
                <a:off x="2119930" y="5065811"/>
                <a:ext cx="639919" cy="307777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none" rtlCol="0">
                <a:spAutoFit/>
              </a:bodyPr>
              <a:lstStyle/>
              <a:p>
                <a:r>
                  <a:rPr lang="en-US" sz="1400" b="1" dirty="0" smtClean="0"/>
                  <a:t>inject </a:t>
                </a:r>
                <a:endParaRPr lang="en-US" sz="1400" b="1" dirty="0"/>
              </a:p>
            </p:txBody>
          </p:sp>
        </p:grpSp>
        <p:cxnSp>
          <p:nvCxnSpPr>
            <p:cNvPr id="25" name="Straight Arrow Connector 24"/>
            <p:cNvCxnSpPr/>
            <p:nvPr/>
          </p:nvCxnSpPr>
          <p:spPr>
            <a:xfrm>
              <a:off x="3034248" y="3505200"/>
              <a:ext cx="0" cy="2510252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Arrow Connector 26"/>
            <p:cNvCxnSpPr/>
            <p:nvPr/>
          </p:nvCxnSpPr>
          <p:spPr>
            <a:xfrm flipH="1">
              <a:off x="3040379" y="6019800"/>
              <a:ext cx="2979421" cy="0"/>
            </a:xfrm>
            <a:prstGeom prst="straightConnector1">
              <a:avLst/>
            </a:prstGeom>
            <a:ln w="28575">
              <a:solidFill>
                <a:schemeClr val="tx1"/>
              </a:solidFill>
              <a:headEnd type="arrow" w="med" len="med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TextBox 28"/>
            <p:cNvSpPr txBox="1"/>
            <p:nvPr/>
          </p:nvSpPr>
          <p:spPr>
            <a:xfrm rot="16200000">
              <a:off x="2075576" y="4514416"/>
              <a:ext cx="109498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Response</a:t>
              </a:r>
              <a:endParaRPr lang="en-US" b="1" dirty="0"/>
            </a:p>
          </p:txBody>
        </p:sp>
        <p:sp>
          <p:nvSpPr>
            <p:cNvPr id="31" name="TextBox 30"/>
            <p:cNvSpPr txBox="1"/>
            <p:nvPr/>
          </p:nvSpPr>
          <p:spPr>
            <a:xfrm>
              <a:off x="3604726" y="6181235"/>
              <a:ext cx="223939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b="1" dirty="0" smtClean="0"/>
                <a:t>Retention time (min.)</a:t>
              </a:r>
              <a:endParaRPr lang="en-US" b="1" dirty="0"/>
            </a:p>
          </p:txBody>
        </p:sp>
      </p:grpSp>
      <p:pic>
        <p:nvPicPr>
          <p:cNvPr id="33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52" t="5871" r="21160" b="46010"/>
          <a:stretch/>
        </p:blipFill>
        <p:spPr bwMode="auto">
          <a:xfrm>
            <a:off x="634873" y="3725640"/>
            <a:ext cx="3171962" cy="20699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" name="Text Box 10"/>
          <p:cNvSpPr txBox="1">
            <a:spLocks noChangeArrowheads="1"/>
          </p:cNvSpPr>
          <p:nvPr/>
        </p:nvSpPr>
        <p:spPr bwMode="auto">
          <a:xfrm>
            <a:off x="762000" y="5787190"/>
            <a:ext cx="28845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400" dirty="0" smtClean="0">
                <a:solidFill>
                  <a:schemeClr val="accent2"/>
                </a:solidFill>
              </a:rPr>
              <a:t>Illustration of cold trap</a:t>
            </a:r>
          </a:p>
        </p:txBody>
      </p:sp>
      <p:sp>
        <p:nvSpPr>
          <p:cNvPr id="36" name="Text Box 10"/>
          <p:cNvSpPr txBox="1">
            <a:spLocks noChangeArrowheads="1"/>
          </p:cNvSpPr>
          <p:nvPr/>
        </p:nvSpPr>
        <p:spPr bwMode="auto">
          <a:xfrm>
            <a:off x="5914857" y="6543262"/>
            <a:ext cx="2884546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400" dirty="0" smtClean="0">
                <a:solidFill>
                  <a:schemeClr val="accent2"/>
                </a:solidFill>
              </a:rPr>
              <a:t>Typical GC chromatogram</a:t>
            </a:r>
          </a:p>
        </p:txBody>
      </p:sp>
    </p:spTree>
    <p:extLst>
      <p:ext uri="{BB962C8B-B14F-4D97-AF65-F5344CB8AC3E}">
        <p14:creationId xmlns:p14="http://schemas.microsoft.com/office/powerpoint/2010/main" val="3582033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898535"/>
            <a:ext cx="9144000" cy="361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Chemical Methods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Specific Elemental Methods: Carbon and Hydrogen Analysis</a:t>
            </a:r>
            <a:endParaRPr lang="en-US" altLang="en-US" b="0" dirty="0"/>
          </a:p>
          <a:p>
            <a:pPr marL="1376363" lvl="3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III.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Methods for Quantitation of Gases in Combustion Analysis – </a:t>
            </a:r>
            <a:r>
              <a:rPr lang="en-US" altLang="en-US" sz="1600" i="1" dirty="0" smtClean="0"/>
              <a:t>Gas Chromatography</a:t>
            </a:r>
            <a:endParaRPr lang="en-US" altLang="en-US" sz="1600" i="1" dirty="0"/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Commonly used in professional labs for C/H analysis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Advantages of GC</a:t>
            </a:r>
          </a:p>
          <a:p>
            <a:pPr marL="2062163" lvl="5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Tx/>
              <a:buChar char="−"/>
            </a:pPr>
            <a:r>
              <a:rPr lang="en-US" altLang="en-US" sz="1400" dirty="0" smtClean="0"/>
              <a:t>Easier to perform than gravimetric analysis</a:t>
            </a:r>
          </a:p>
          <a:p>
            <a:pPr marL="2062163" lvl="5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Tx/>
              <a:buChar char="−"/>
            </a:pPr>
            <a:r>
              <a:rPr lang="en-US" altLang="en-US" sz="1400" dirty="0" smtClean="0"/>
              <a:t>Less subject to interferences from other element.</a:t>
            </a:r>
          </a:p>
          <a:p>
            <a:pPr marL="2062163" lvl="5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Tx/>
              <a:buChar char="−"/>
            </a:pPr>
            <a:r>
              <a:rPr lang="en-US" altLang="en-US" sz="1400" dirty="0" smtClean="0"/>
              <a:t>Sample requirement lower than gravimetric method (ng-</a:t>
            </a:r>
            <a:r>
              <a:rPr lang="en-US" altLang="en-US" sz="1400" dirty="0" smtClean="0">
                <a:latin typeface="Symbol" panose="05050102010706020507" pitchFamily="18" charset="2"/>
              </a:rPr>
              <a:t>m</a:t>
            </a:r>
            <a:r>
              <a:rPr lang="en-US" altLang="en-US" sz="1400" dirty="0" smtClean="0"/>
              <a:t>g)</a:t>
            </a:r>
          </a:p>
          <a:p>
            <a:pPr marL="2062163" lvl="5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Tx/>
              <a:buChar char="−"/>
            </a:pPr>
            <a:r>
              <a:rPr lang="en-US" altLang="en-US" sz="1400" dirty="0" smtClean="0"/>
              <a:t>Can do multiple elements in a single run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Disadvantages </a:t>
            </a:r>
            <a:r>
              <a:rPr lang="en-US" altLang="en-US" sz="1600" b="0" dirty="0">
                <a:solidFill>
                  <a:srgbClr val="002060"/>
                </a:solidFill>
              </a:rPr>
              <a:t>of 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GC</a:t>
            </a:r>
          </a:p>
          <a:p>
            <a:pPr marL="2062163" lvl="5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400" dirty="0" smtClean="0"/>
              <a:t>More expensive </a:t>
            </a:r>
            <a:r>
              <a:rPr lang="en-US" altLang="en-US" sz="1400" dirty="0"/>
              <a:t>than gravimetric </a:t>
            </a:r>
            <a:r>
              <a:rPr lang="en-US" altLang="en-US" sz="1400" dirty="0" smtClean="0"/>
              <a:t>analysis</a:t>
            </a:r>
            <a:endParaRPr lang="en-US" altLang="en-US" sz="1400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6765" y="4905974"/>
            <a:ext cx="5270469" cy="195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704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898535"/>
            <a:ext cx="9144000" cy="3323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Chemical Methods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Specific Elemental Methods: Carbon and Hydrogen Analysis</a:t>
            </a:r>
            <a:endParaRPr lang="en-US" altLang="en-US" b="0" dirty="0"/>
          </a:p>
          <a:p>
            <a:pPr marL="1376363" lvl="3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IV.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Biological Oxygen Demand (BOD)</a:t>
            </a:r>
            <a:endParaRPr lang="en-US" altLang="en-US" sz="1600" i="1" dirty="0"/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Measure of the total organic content of a sample (simple of complex mixtures)</a:t>
            </a:r>
          </a:p>
          <a:p>
            <a:pPr marL="2062163" lvl="5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Tx/>
              <a:buChar char="−"/>
            </a:pPr>
            <a:r>
              <a:rPr lang="en-US" altLang="en-US" sz="1400" dirty="0" smtClean="0"/>
              <a:t>Used as a simple measure of organic pollutants in water samples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Measure the consumption of oxygen by microorganisms added to sample</a:t>
            </a:r>
          </a:p>
          <a:p>
            <a:pPr marL="2062163" lvl="5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Add microorganism</a:t>
            </a:r>
          </a:p>
          <a:p>
            <a:pPr marL="2062163" lvl="5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Incubate 5 days</a:t>
            </a:r>
          </a:p>
          <a:p>
            <a:pPr marL="2062163" lvl="5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Measure change in pressure of CO</a:t>
            </a:r>
            <a:r>
              <a:rPr lang="en-US" altLang="en-US" sz="1400" baseline="-25000" dirty="0" smtClean="0"/>
              <a:t>2</a:t>
            </a:r>
            <a:r>
              <a:rPr lang="en-US" altLang="en-US" sz="1400" dirty="0" smtClean="0"/>
              <a:t> released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Gives a measure of the total organics originally in the sample:</a:t>
            </a:r>
            <a:endParaRPr lang="en-US" altLang="en-US" sz="1600" b="0" dirty="0">
              <a:solidFill>
                <a:srgbClr val="002060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20321601"/>
              </p:ext>
            </p:extLst>
          </p:nvPr>
        </p:nvGraphicFramePr>
        <p:xfrm>
          <a:off x="1981200" y="4572000"/>
          <a:ext cx="5355336" cy="762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01" name="CS ChemDraw Drawing" r:id="rId3" imgW="2788582" imgH="397440" progId="ChemDraw.Document.6.0">
                  <p:embed/>
                </p:oleObj>
              </mc:Choice>
              <mc:Fallback>
                <p:oleObj name="CS ChemDraw Drawing" r:id="rId3" imgW="2788582" imgH="39744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981200" y="4572000"/>
                        <a:ext cx="5355336" cy="7620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365525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898535"/>
            <a:ext cx="9144000" cy="3231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Chemical Methods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Specific Elemental Methods: Carbon and Hydrogen Analysis</a:t>
            </a:r>
            <a:endParaRPr lang="en-US" altLang="en-US" b="0" dirty="0"/>
          </a:p>
          <a:p>
            <a:pPr marL="1376363" lvl="3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V.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Chemical Oxygen Demand (COD)</a:t>
            </a:r>
            <a:endParaRPr lang="en-US" altLang="en-US" sz="1600" i="1" dirty="0"/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Measure of the total organic content of a sample (simple of complex mixtures)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Determined by reaction of organic compounds in sample with known amount of strong oxidizing agent (potassium dichromate, K</a:t>
            </a:r>
            <a:r>
              <a:rPr lang="en-US" altLang="en-US" sz="1600" b="0" baseline="-25000" dirty="0" smtClean="0">
                <a:solidFill>
                  <a:srgbClr val="002060"/>
                </a:solidFill>
              </a:rPr>
              <a:t>2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Cr</a:t>
            </a:r>
            <a:r>
              <a:rPr lang="en-US" altLang="en-US" sz="1600" b="0" baseline="-25000" dirty="0" smtClean="0">
                <a:solidFill>
                  <a:srgbClr val="002060"/>
                </a:solidFill>
              </a:rPr>
              <a:t>2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O</a:t>
            </a:r>
            <a:r>
              <a:rPr lang="en-US" altLang="en-US" sz="1600" b="0" baseline="-25000" dirty="0" smtClean="0">
                <a:solidFill>
                  <a:srgbClr val="002060"/>
                </a:solidFill>
              </a:rPr>
              <a:t>7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)</a:t>
            </a:r>
          </a:p>
          <a:p>
            <a:pPr marL="2062163" lvl="5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Remaining oxidizing agent is then titrated</a:t>
            </a:r>
          </a:p>
          <a:p>
            <a:pPr marL="2062163" lvl="5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Measure the difference between final and initial amounts of oxidizing agent 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Difference in oxidizing agent is related to the total amount of organic compounds in the original sample:</a:t>
            </a:r>
            <a:endParaRPr lang="en-US" altLang="en-US" sz="1600" b="0" dirty="0">
              <a:solidFill>
                <a:srgbClr val="002060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73525986"/>
              </p:ext>
            </p:extLst>
          </p:nvPr>
        </p:nvGraphicFramePr>
        <p:xfrm>
          <a:off x="2057400" y="4572000"/>
          <a:ext cx="5510852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25" name="CS ChemDraw Drawing" r:id="rId3" imgW="2797767" imgH="424710" progId="ChemDraw.Document.6.0">
                  <p:embed/>
                </p:oleObj>
              </mc:Choice>
              <mc:Fallback>
                <p:oleObj name="CS ChemDraw Drawing" r:id="rId3" imgW="2797767" imgH="42471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7400" y="4572000"/>
                        <a:ext cx="5510852" cy="8382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11235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76200" y="898535"/>
            <a:ext cx="8766175" cy="55553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Chemical Methods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Specific Elemental Methods: Nitrogen Analysis</a:t>
            </a:r>
            <a:endParaRPr lang="en-US" altLang="en-US" b="0" dirty="0"/>
          </a:p>
          <a:p>
            <a:pPr marL="1376363" lvl="3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Kjeldahl Method:</a:t>
            </a:r>
            <a:endParaRPr lang="en-US" altLang="en-US" sz="1600" b="0" dirty="0"/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Important in the analysis of food, fertilizers, animal feeds, </a:t>
            </a:r>
            <a:r>
              <a:rPr lang="en-US" altLang="en-US" sz="1600" b="0" i="1" dirty="0" smtClean="0">
                <a:solidFill>
                  <a:srgbClr val="002060"/>
                </a:solidFill>
              </a:rPr>
              <a:t>etc.</a:t>
            </a:r>
            <a:endParaRPr lang="en-US" altLang="en-US" sz="1600" i="1" u="sng" dirty="0"/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A known amount of sample is first digested with boiling H</a:t>
            </a:r>
            <a:r>
              <a:rPr lang="en-US" altLang="en-US" sz="1600" b="0" baseline="-25000" dirty="0" smtClean="0">
                <a:solidFill>
                  <a:srgbClr val="002060"/>
                </a:solidFill>
              </a:rPr>
              <a:t>2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SO</a:t>
            </a:r>
            <a:r>
              <a:rPr lang="en-US" altLang="en-US" sz="1600" b="0" baseline="-25000" dirty="0" smtClean="0">
                <a:solidFill>
                  <a:srgbClr val="002060"/>
                </a:solidFill>
              </a:rPr>
              <a:t>4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 in the presence of a catalyst to convert all of the organic nitrogen to NH</a:t>
            </a:r>
            <a:r>
              <a:rPr lang="en-US" altLang="en-US" sz="1600" b="0" baseline="-25000" dirty="0" smtClean="0">
                <a:solidFill>
                  <a:srgbClr val="002060"/>
                </a:solidFill>
              </a:rPr>
              <a:t>4</a:t>
            </a:r>
            <a:r>
              <a:rPr lang="en-US" altLang="en-US" sz="1600" b="0" baseline="30000" dirty="0" smtClean="0">
                <a:solidFill>
                  <a:srgbClr val="002060"/>
                </a:solidFill>
              </a:rPr>
              <a:t>+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: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>
              <a:solidFill>
                <a:srgbClr val="002060"/>
              </a:solidFill>
            </a:endParaRPr>
          </a:p>
          <a:p>
            <a:pPr marL="1143000" lvl="4" indent="0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>
                <a:solidFill>
                  <a:srgbClr val="002060"/>
                </a:solidFill>
              </a:rPr>
              <a:t>	</a:t>
            </a:r>
            <a:r>
              <a:rPr lang="en-US" altLang="en-US" sz="1400" dirty="0" smtClean="0"/>
              <a:t>Digestion:</a:t>
            </a:r>
            <a:endParaRPr lang="en-US" altLang="en-US" sz="1600" dirty="0" smtClean="0"/>
          </a:p>
          <a:p>
            <a:pPr marL="1143000" lvl="4" indent="0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endParaRPr lang="en-US" altLang="en-US" sz="1600" b="0" dirty="0" smtClean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The solution is made basic, converting all of the NH</a:t>
            </a:r>
            <a:r>
              <a:rPr lang="en-US" altLang="en-US" sz="1600" b="0" baseline="-25000" dirty="0" smtClean="0">
                <a:solidFill>
                  <a:srgbClr val="002060"/>
                </a:solidFill>
              </a:rPr>
              <a:t>4</a:t>
            </a:r>
            <a:r>
              <a:rPr lang="en-US" altLang="en-US" sz="1600" b="0" baseline="30000" dirty="0" smtClean="0">
                <a:solidFill>
                  <a:srgbClr val="002060"/>
                </a:solidFill>
              </a:rPr>
              <a:t>+ 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formed to NH</a:t>
            </a:r>
            <a:r>
              <a:rPr lang="en-US" altLang="en-US" sz="1600" b="0" baseline="-25000" dirty="0" smtClean="0">
                <a:solidFill>
                  <a:srgbClr val="002060"/>
                </a:solidFill>
              </a:rPr>
              <a:t>3</a:t>
            </a:r>
          </a:p>
          <a:p>
            <a:pPr marL="1143000" lvl="4" indent="0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	</a:t>
            </a:r>
          </a:p>
          <a:p>
            <a:pPr marL="1143000" lvl="4" indent="0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	</a:t>
            </a:r>
            <a:r>
              <a:rPr lang="en-US" altLang="en-US" sz="1400" dirty="0" smtClean="0"/>
              <a:t>Distillation:</a:t>
            </a:r>
            <a:endParaRPr lang="en-US" altLang="en-US" sz="1600" dirty="0"/>
          </a:p>
          <a:p>
            <a:pPr marL="1143000" lvl="4" indent="0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endParaRPr lang="en-US" altLang="en-US" sz="1600" b="0" dirty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The NH</a:t>
            </a:r>
            <a:r>
              <a:rPr lang="en-US" altLang="en-US" sz="1600" b="0" baseline="-25000" dirty="0" smtClean="0">
                <a:solidFill>
                  <a:srgbClr val="002060"/>
                </a:solidFill>
              </a:rPr>
              <a:t>3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 is distilled from the sample and collected into a solution containing a </a:t>
            </a:r>
            <a:r>
              <a:rPr lang="en-US" altLang="en-US" sz="1600" u="sng" dirty="0" smtClean="0">
                <a:solidFill>
                  <a:srgbClr val="002060"/>
                </a:solidFill>
              </a:rPr>
              <a:t>known excess 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of aqueous HCl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>
              <a:solidFill>
                <a:srgbClr val="002060"/>
              </a:solidFill>
            </a:endParaRPr>
          </a:p>
          <a:p>
            <a:pPr marL="1143000" lvl="4" indent="0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dirty="0" smtClean="0"/>
              <a:t>	</a:t>
            </a:r>
            <a:r>
              <a:rPr lang="en-US" altLang="en-US" sz="1400" dirty="0" smtClean="0"/>
              <a:t>Collection:</a:t>
            </a:r>
            <a:endParaRPr lang="en-US" altLang="en-US" sz="1600" b="0" dirty="0" smtClean="0">
              <a:solidFill>
                <a:srgbClr val="002060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79265857"/>
              </p:ext>
            </p:extLst>
          </p:nvPr>
        </p:nvGraphicFramePr>
        <p:xfrm>
          <a:off x="3276600" y="3124200"/>
          <a:ext cx="3165682" cy="5563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4" name="CS ChemDraw Drawing" r:id="rId4" imgW="2276410" imgH="400410" progId="ChemDraw.Document.6.0">
                  <p:embed/>
                </p:oleObj>
              </mc:Choice>
              <mc:Fallback>
                <p:oleObj name="CS ChemDraw Drawing" r:id="rId4" imgW="2276410" imgH="40041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276600" y="3124200"/>
                        <a:ext cx="3165682" cy="5563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243220001"/>
              </p:ext>
            </p:extLst>
          </p:nvPr>
        </p:nvGraphicFramePr>
        <p:xfrm>
          <a:off x="3124200" y="4495800"/>
          <a:ext cx="4144964" cy="39900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5" name="CS ChemDraw Drawing" r:id="rId6" imgW="2803710" imgH="269460" progId="ChemDraw.Document.6.0">
                  <p:embed/>
                </p:oleObj>
              </mc:Choice>
              <mc:Fallback>
                <p:oleObj name="CS ChemDraw Drawing" r:id="rId6" imgW="2803710" imgH="2694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124200" y="4495800"/>
                        <a:ext cx="4144964" cy="39900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6115824"/>
              </p:ext>
            </p:extLst>
          </p:nvPr>
        </p:nvGraphicFramePr>
        <p:xfrm>
          <a:off x="3009900" y="6019800"/>
          <a:ext cx="3124200" cy="4140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8356" name="CS ChemDraw Drawing" r:id="rId8" imgW="1953331" imgH="258660" progId="ChemDraw.Document.6.0">
                  <p:embed/>
                </p:oleObj>
              </mc:Choice>
              <mc:Fallback>
                <p:oleObj name="CS ChemDraw Drawing" r:id="rId8" imgW="1953331" imgH="2586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3009900" y="6019800"/>
                        <a:ext cx="3124200" cy="41402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141986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76200" y="898535"/>
            <a:ext cx="8766175" cy="24468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Chemical Methods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Specific Elemental Methods: Nitrogen Analysis</a:t>
            </a:r>
            <a:endParaRPr lang="en-US" altLang="en-US" b="0" dirty="0"/>
          </a:p>
          <a:p>
            <a:pPr marL="1376363" lvl="3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Kjeldahl Method:</a:t>
            </a:r>
            <a:endParaRPr lang="en-US" altLang="en-US" sz="1600" b="0" dirty="0"/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Titrate unreacted HCL with NaOH</a:t>
            </a:r>
            <a:endParaRPr lang="en-US" altLang="en-US" sz="1600" i="1" u="sng" dirty="0"/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This allows the amounts of NH</a:t>
            </a:r>
            <a:r>
              <a:rPr lang="en-US" altLang="en-US" sz="1600" b="0" baseline="-25000" dirty="0" smtClean="0">
                <a:solidFill>
                  <a:srgbClr val="002060"/>
                </a:solidFill>
              </a:rPr>
              <a:t>3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 that entered the solution to be determined</a:t>
            </a:r>
          </a:p>
          <a:p>
            <a:pPr marL="1885950" lvl="5" indent="-285750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Difference between known excess of HCl and remaining HCl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Gives a measure of the organic nitrogen content of the original sample</a:t>
            </a:r>
            <a:endParaRPr lang="en-US" altLang="en-US" sz="1600" b="0" baseline="-25000" dirty="0" smtClean="0">
              <a:solidFill>
                <a:srgbClr val="002060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95600" y="3733800"/>
            <a:ext cx="35718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3493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762000" y="918181"/>
            <a:ext cx="8382000" cy="47243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Gravimetry, Titrations &amp; Colorimetry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Quantitative Elemental Analysis by Gravimetry</a:t>
            </a:r>
            <a:endParaRPr lang="en-US" altLang="en-US" b="0" dirty="0"/>
          </a:p>
          <a:p>
            <a:pPr marL="1376363" lvl="3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Gravimetry:</a:t>
            </a:r>
            <a:endParaRPr lang="en-US" altLang="en-US" sz="1600" b="0" dirty="0"/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Use of a mass measurement to quantitate the amount of an analyte in a sample</a:t>
            </a:r>
          </a:p>
          <a:p>
            <a:pPr marL="2062163" lvl="5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b="0" dirty="0" smtClean="0"/>
              <a:t>Precipitate  Pb</a:t>
            </a:r>
            <a:r>
              <a:rPr lang="en-US" altLang="en-US" sz="1400" b="0" baseline="30000" dirty="0" smtClean="0"/>
              <a:t>+2</a:t>
            </a:r>
            <a:r>
              <a:rPr lang="en-US" altLang="en-US" sz="1400" b="0" dirty="0" smtClean="0"/>
              <a:t> with </a:t>
            </a:r>
            <a:r>
              <a:rPr lang="en-US" altLang="en-US" sz="1400" b="0" dirty="0" smtClean="0"/>
              <a:t>NaCl</a:t>
            </a:r>
            <a:r>
              <a:rPr lang="en-US" altLang="en-US" sz="1400" b="0" dirty="0" smtClean="0"/>
              <a:t> and measure the mass of the PbCl</a:t>
            </a:r>
            <a:r>
              <a:rPr lang="en-US" altLang="en-US" sz="1400" b="0" baseline="-25000" dirty="0" smtClean="0"/>
              <a:t>2</a:t>
            </a:r>
            <a:r>
              <a:rPr lang="en-US" altLang="en-US" sz="1400" b="0" dirty="0" smtClean="0"/>
              <a:t> ppt.</a:t>
            </a:r>
          </a:p>
          <a:p>
            <a:pPr marL="1143000" lvl="4" indent="0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endParaRPr lang="en-US" altLang="en-US" sz="1600" b="0" i="1" u="sng" dirty="0">
              <a:solidFill>
                <a:srgbClr val="002060"/>
              </a:solidFill>
            </a:endParaRPr>
          </a:p>
          <a:p>
            <a:pPr marL="1143000" lvl="4" indent="0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endParaRPr lang="en-US" altLang="en-US" sz="1600" i="1" u="sng" dirty="0"/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One of the earliest forms of analytical methods</a:t>
            </a:r>
          </a:p>
          <a:p>
            <a:pPr marL="1885950" lvl="5" indent="-285750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A. L. Lavoisier, 1790-Law of conservation of mass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Can form the basis of very accurate and precise measurements</a:t>
            </a:r>
          </a:p>
          <a:p>
            <a:pPr marL="2062163" lvl="5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/>
              <a:t>Typical accuracy </a:t>
            </a:r>
            <a:r>
              <a:rPr lang="en-US" altLang="en-US" sz="1400" dirty="0" smtClean="0"/>
              <a:t>± 0.1% relative error</a:t>
            </a:r>
          </a:p>
          <a:p>
            <a:pPr marL="2062163" lvl="5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1 ppm precision</a:t>
            </a:r>
          </a:p>
          <a:p>
            <a:pPr marL="2062163" lvl="5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For example, method was used by T. W. Richards, </a:t>
            </a:r>
            <a:r>
              <a:rPr lang="en-US" altLang="en-US" sz="1400" i="1" dirty="0" smtClean="0"/>
              <a:t>et al</a:t>
            </a:r>
            <a:r>
              <a:rPr lang="en-US" altLang="en-US" sz="1400" dirty="0" smtClean="0"/>
              <a:t>. to determine the atomic weights of Ag, Cl, </a:t>
            </a:r>
            <a:r>
              <a:rPr lang="en-US" altLang="en-US" sz="1400" i="1" dirty="0" smtClean="0"/>
              <a:t>etc.</a:t>
            </a:r>
            <a:r>
              <a:rPr lang="en-US" altLang="en-US" sz="1400" dirty="0" smtClean="0"/>
              <a:t> to six significant figures in the early 1900s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08213072"/>
              </p:ext>
            </p:extLst>
          </p:nvPr>
        </p:nvGraphicFramePr>
        <p:xfrm>
          <a:off x="3005138" y="3019425"/>
          <a:ext cx="3433762" cy="4397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90" name="CS ChemDraw Drawing" r:id="rId4" imgW="2503592" imgH="299970" progId="ChemDraw.Document.6.0">
                  <p:embed/>
                </p:oleObj>
              </mc:Choice>
              <mc:Fallback>
                <p:oleObj name="CS ChemDraw Drawing" r:id="rId4" imgW="2503592" imgH="29997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005138" y="3019425"/>
                        <a:ext cx="3433762" cy="4397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 descr="PBCl2-ppt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88" y="2541588"/>
            <a:ext cx="1655762" cy="421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828753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76200" y="898535"/>
            <a:ext cx="8766175" cy="38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Gravimetry, Titrations &amp; Colorimetry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Quantitative Elemental Analysis by Gravimetry</a:t>
            </a:r>
            <a:endParaRPr lang="en-US" altLang="en-US" b="0" dirty="0"/>
          </a:p>
          <a:p>
            <a:pPr marL="1376363" lvl="3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II.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General Requirements of Gravimetric Methods:</a:t>
            </a:r>
            <a:endParaRPr lang="en-US" altLang="en-US" sz="1600" b="0" dirty="0"/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Requires known composition for the final product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Assumes no other products than the one of interest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>
                <a:solidFill>
                  <a:srgbClr val="002060"/>
                </a:solidFill>
              </a:rPr>
              <a:t>A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ssumes quantitative conversion of the analyte into the final product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Need enough final product for a mass measurements</a:t>
            </a:r>
          </a:p>
          <a:p>
            <a:pPr marL="1376363" lvl="3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AutoNum type="romanUcPeriod" startAt="3"/>
            </a:pPr>
            <a:r>
              <a:rPr lang="en-US" altLang="en-US" sz="1600" b="0" dirty="0" smtClean="0"/>
              <a:t>Ideal Properties of Products for Gravimetric Analysis: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Insoluble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High purity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Easy to filter (large crystals)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Known chemical composition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Text Box 7"/>
          <p:cNvSpPr txBox="1">
            <a:spLocks noChangeArrowheads="1"/>
          </p:cNvSpPr>
          <p:nvPr/>
        </p:nvSpPr>
        <p:spPr bwMode="auto">
          <a:xfrm>
            <a:off x="1339850" y="6273225"/>
            <a:ext cx="712311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600" i="1" dirty="0"/>
              <a:t>Few precipitates have all of these properties, but in most cases appropriate techniques can help optimize these qualities</a:t>
            </a:r>
          </a:p>
        </p:txBody>
      </p:sp>
      <p:pic>
        <p:nvPicPr>
          <p:cNvPr id="6" name="Picture 8" descr="cr1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743" t="16800" r="12343" b="28799"/>
          <a:stretch>
            <a:fillRect/>
          </a:stretch>
        </p:blipFill>
        <p:spPr bwMode="auto">
          <a:xfrm>
            <a:off x="542925" y="4953000"/>
            <a:ext cx="1593850" cy="12207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 descr="cr1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515" t="24001" r="18515" b="28799"/>
          <a:stretch>
            <a:fillRect/>
          </a:stretch>
        </p:blipFill>
        <p:spPr bwMode="auto">
          <a:xfrm>
            <a:off x="6748293" y="4972666"/>
            <a:ext cx="1908175" cy="12262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0" descr="mic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9" b="7272"/>
          <a:stretch>
            <a:fillRect/>
          </a:stretch>
        </p:blipFill>
        <p:spPr bwMode="auto">
          <a:xfrm>
            <a:off x="3171824" y="5008516"/>
            <a:ext cx="2574925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96199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990600" y="898535"/>
            <a:ext cx="8001000" cy="40575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Gravimetry, Titrations &amp; Colorimetry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Quantitative Elemental Analysis by Gravimetry</a:t>
            </a:r>
            <a:endParaRPr lang="en-US" altLang="en-US" b="0" dirty="0"/>
          </a:p>
          <a:p>
            <a:pPr marL="1376363" lvl="3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IV.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Process of Crystal Growth:</a:t>
            </a:r>
            <a:endParaRPr lang="en-US" altLang="en-US" sz="1600" b="0" dirty="0"/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i="1" dirty="0" smtClean="0"/>
              <a:t>Nucleation</a:t>
            </a:r>
            <a:r>
              <a:rPr lang="en-US" altLang="en-US" sz="1600" dirty="0" smtClean="0"/>
              <a:t>: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 initial stage; involves collision of molecules or ions to form small aggregates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>
              <a:solidFill>
                <a:srgbClr val="002060"/>
              </a:solidFill>
            </a:endParaRPr>
          </a:p>
          <a:p>
            <a:pPr marL="1143000" lvl="4" indent="0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endParaRPr lang="en-US" altLang="en-US" sz="1600" b="0" dirty="0" smtClean="0">
              <a:solidFill>
                <a:srgbClr val="002060"/>
              </a:solidFill>
            </a:endParaRPr>
          </a:p>
          <a:p>
            <a:pPr marL="1143000" lvl="4" indent="0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endParaRPr lang="en-US" altLang="en-US" sz="1600" b="0" dirty="0">
              <a:solidFill>
                <a:srgbClr val="002060"/>
              </a:solidFill>
            </a:endParaRPr>
          </a:p>
          <a:p>
            <a:pPr marL="1143000" lvl="4" indent="0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endParaRPr lang="en-US" altLang="en-US" sz="1600" b="0" dirty="0" smtClean="0">
              <a:solidFill>
                <a:srgbClr val="002060"/>
              </a:solidFill>
            </a:endParaRPr>
          </a:p>
          <a:p>
            <a:pPr marL="1143000" lvl="4" indent="0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endParaRPr lang="en-US" altLang="en-US" sz="1600" b="0" dirty="0" smtClean="0">
              <a:solidFill>
                <a:srgbClr val="002060"/>
              </a:solidFill>
            </a:endParaRPr>
          </a:p>
          <a:p>
            <a:pPr marL="1143000" lvl="4" indent="0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endParaRPr lang="en-US" altLang="en-US" sz="1600" b="0" dirty="0" smtClean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i="1" dirty="0" smtClean="0"/>
              <a:t>Particle Growth: 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Addition of other ions or molecules to aggregate to form a crystal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9" name="Picture 17" descr="GrainGrowt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3098" b="53468"/>
          <a:stretch>
            <a:fillRect/>
          </a:stretch>
        </p:blipFill>
        <p:spPr bwMode="auto">
          <a:xfrm>
            <a:off x="4562475" y="2514600"/>
            <a:ext cx="2019300" cy="1749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0" name="Group 9"/>
          <p:cNvGrpSpPr/>
          <p:nvPr/>
        </p:nvGrpSpPr>
        <p:grpSpPr>
          <a:xfrm>
            <a:off x="2466975" y="5119686"/>
            <a:ext cx="6372225" cy="1712912"/>
            <a:chOff x="2590800" y="4910138"/>
            <a:chExt cx="6372225" cy="1712912"/>
          </a:xfrm>
        </p:grpSpPr>
        <p:pic>
          <p:nvPicPr>
            <p:cNvPr id="11" name="Picture 19" descr="GrainGrowt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1038" b="5347"/>
            <a:stretch>
              <a:fillRect/>
            </a:stretch>
          </p:blipFill>
          <p:spPr bwMode="auto">
            <a:xfrm>
              <a:off x="4657725" y="4984750"/>
              <a:ext cx="4305300" cy="16383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0" descr="GrainGrowth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3098" t="2431" b="52254"/>
            <a:stretch>
              <a:fillRect/>
            </a:stretch>
          </p:blipFill>
          <p:spPr bwMode="auto">
            <a:xfrm>
              <a:off x="2590800" y="4910138"/>
              <a:ext cx="2019300" cy="17065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3" name="AutoShape 22"/>
            <p:cNvSpPr>
              <a:spLocks noChangeArrowheads="1"/>
            </p:cNvSpPr>
            <p:nvPr/>
          </p:nvSpPr>
          <p:spPr bwMode="auto">
            <a:xfrm>
              <a:off x="4508500" y="5745163"/>
              <a:ext cx="279400" cy="128587"/>
            </a:xfrm>
            <a:prstGeom prst="rightArrow">
              <a:avLst>
                <a:gd name="adj1" fmla="val 50000"/>
                <a:gd name="adj2" fmla="val 5432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14" name="AutoShape 23"/>
            <p:cNvSpPr>
              <a:spLocks noChangeArrowheads="1"/>
            </p:cNvSpPr>
            <p:nvPr/>
          </p:nvSpPr>
          <p:spPr bwMode="auto">
            <a:xfrm>
              <a:off x="6704013" y="5748338"/>
              <a:ext cx="279400" cy="128587"/>
            </a:xfrm>
            <a:prstGeom prst="rightArrow">
              <a:avLst>
                <a:gd name="adj1" fmla="val 50000"/>
                <a:gd name="adj2" fmla="val 54321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</p:grpSp>
      <p:pic>
        <p:nvPicPr>
          <p:cNvPr id="15" name="Picture 18" descr="FreezingWat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350" y="2540000"/>
            <a:ext cx="2146300" cy="431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Line 24"/>
          <p:cNvSpPr>
            <a:spLocks noChangeShapeType="1"/>
          </p:cNvSpPr>
          <p:nvPr/>
        </p:nvSpPr>
        <p:spPr bwMode="auto">
          <a:xfrm flipV="1">
            <a:off x="2209800" y="2716213"/>
            <a:ext cx="0" cy="4141787"/>
          </a:xfrm>
          <a:prstGeom prst="line">
            <a:avLst/>
          </a:prstGeom>
          <a:noFill/>
          <a:ln w="28575">
            <a:solidFill>
              <a:srgbClr val="CC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7" name="Rectangle 25"/>
          <p:cNvSpPr>
            <a:spLocks noChangeArrowheads="1"/>
          </p:cNvSpPr>
          <p:nvPr/>
        </p:nvSpPr>
        <p:spPr bwMode="auto">
          <a:xfrm>
            <a:off x="274638" y="2276475"/>
            <a:ext cx="1782762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 dirty="0">
                <a:solidFill>
                  <a:schemeClr val="tx1">
                    <a:lumMod val="50000"/>
                    <a:lumOff val="50000"/>
                  </a:schemeClr>
                </a:solidFill>
              </a:rPr>
              <a:t>Crystal Growth</a:t>
            </a:r>
          </a:p>
        </p:txBody>
      </p:sp>
    </p:spTree>
    <p:extLst>
      <p:ext uri="{BB962C8B-B14F-4D97-AF65-F5344CB8AC3E}">
        <p14:creationId xmlns:p14="http://schemas.microsoft.com/office/powerpoint/2010/main" val="9094710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228600" y="990600"/>
            <a:ext cx="8766175" cy="5370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Chemical Methods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b="0" i="1" dirty="0">
              <a:solidFill>
                <a:schemeClr val="tx2"/>
              </a:solidFill>
            </a:endParaRPr>
          </a:p>
          <a:p>
            <a:pPr lvl="1" eaLnBrk="1" hangingPunct="1"/>
            <a:r>
              <a:rPr lang="en-US" altLang="en-US" dirty="0" smtClean="0">
                <a:solidFill>
                  <a:srgbClr val="CC3300"/>
                </a:solidFill>
              </a:rPr>
              <a:t>Types of Analysis:</a:t>
            </a:r>
            <a:endParaRPr lang="en-US" altLang="en-US" b="0" dirty="0"/>
          </a:p>
          <a:p>
            <a:pPr marL="1376363" lvl="3" indent="-461963" eaLnBrk="1" hangingPunct="1">
              <a:spcBef>
                <a:spcPts val="600"/>
              </a:spcBef>
              <a:spcAft>
                <a:spcPts val="600"/>
              </a:spcAft>
              <a:buClr>
                <a:srgbClr val="CC3300"/>
              </a:buClr>
              <a:buSzPct val="100000"/>
              <a:buFont typeface="+mj-lt"/>
              <a:buAutoNum type="romanUcPeriod"/>
            </a:pPr>
            <a:r>
              <a:rPr lang="en-US" altLang="en-US" sz="1600" b="0" dirty="0" smtClean="0"/>
              <a:t>Qualitative Analysis:</a:t>
            </a:r>
          </a:p>
          <a:p>
            <a:pPr marL="1604963" lvl="4" indent="-461963" eaLnBrk="1" hangingPunct="1">
              <a:spcBef>
                <a:spcPts val="600"/>
              </a:spcBef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Gives information only on whether or not a compound or element is present</a:t>
            </a:r>
          </a:p>
          <a:p>
            <a:pPr marL="1604963" lvl="4" indent="-461963" eaLnBrk="1" hangingPunct="1">
              <a:spcBef>
                <a:spcPts val="600"/>
              </a:spcBef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Often inexpensive, manual method</a:t>
            </a:r>
          </a:p>
          <a:p>
            <a:pPr marL="1604963" lvl="4" indent="-461963" eaLnBrk="1" hangingPunct="1">
              <a:spcBef>
                <a:spcPts val="600"/>
              </a:spcBef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Usually requires large amount of sample (</a:t>
            </a:r>
            <a:r>
              <a:rPr lang="en-US" altLang="en-US" sz="1600" b="0" dirty="0" smtClean="0">
                <a:solidFill>
                  <a:srgbClr val="002060"/>
                </a:solidFill>
                <a:latin typeface="Symbol" panose="05050102010706020507" pitchFamily="18" charset="2"/>
              </a:rPr>
              <a:t>m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g-mg)</a:t>
            </a:r>
            <a:endParaRPr lang="en-US" altLang="en-US" sz="1600" b="0" dirty="0" smtClean="0">
              <a:solidFill>
                <a:srgbClr val="002060"/>
              </a:solidFill>
            </a:endParaRPr>
          </a:p>
          <a:p>
            <a:pPr marL="1376363" lvl="3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+mj-lt"/>
              <a:buAutoNum type="romanUcPeriod"/>
            </a:pPr>
            <a:r>
              <a:rPr lang="en-US" altLang="en-US" sz="1600" b="0" dirty="0" smtClean="0"/>
              <a:t>Quantitative Analysis:</a:t>
            </a:r>
          </a:p>
          <a:p>
            <a:pPr marL="1604963" lvl="4" indent="-461963" eaLnBrk="1" hangingPunct="1">
              <a:spcBef>
                <a:spcPts val="600"/>
              </a:spcBef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Measures the exact amount of compound present in the sample</a:t>
            </a:r>
            <a:endParaRPr lang="en-US" altLang="en-US" sz="1600" b="0" dirty="0">
              <a:solidFill>
                <a:srgbClr val="002060"/>
              </a:solidFill>
            </a:endParaRPr>
          </a:p>
          <a:p>
            <a:pPr marL="1604963" lvl="4" indent="-461963" eaLnBrk="1" hangingPunct="1">
              <a:spcBef>
                <a:spcPts val="600"/>
              </a:spcBef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Performed for a known sample</a:t>
            </a:r>
            <a:endParaRPr lang="en-US" altLang="en-US" sz="1600" b="0" dirty="0">
              <a:solidFill>
                <a:srgbClr val="002060"/>
              </a:solidFill>
            </a:endParaRPr>
          </a:p>
          <a:p>
            <a:pPr marL="1604963" lvl="4" indent="-461963" eaLnBrk="1" hangingPunct="1">
              <a:spcBef>
                <a:spcPts val="600"/>
              </a:spcBef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Often requires high accuracy and precision</a:t>
            </a:r>
            <a:endParaRPr lang="en-US" altLang="en-US" sz="1600" b="0" dirty="0"/>
          </a:p>
          <a:p>
            <a:pPr marL="1376363" lvl="3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+mj-lt"/>
              <a:buAutoNum type="romanUcPeriod"/>
            </a:pPr>
            <a:r>
              <a:rPr lang="en-US" altLang="en-US" sz="1600" b="0" dirty="0" smtClean="0"/>
              <a:t>Semi-Quantitative Analysis</a:t>
            </a:r>
          </a:p>
          <a:p>
            <a:pPr marL="1604963" lvl="4" indent="-461963" eaLnBrk="1" hangingPunct="1">
              <a:spcBef>
                <a:spcPts val="600"/>
              </a:spcBef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Identifies presence or absence of element or compound</a:t>
            </a:r>
            <a:endParaRPr lang="en-US" altLang="en-US" sz="1600" b="0" dirty="0">
              <a:solidFill>
                <a:srgbClr val="002060"/>
              </a:solidFill>
            </a:endParaRPr>
          </a:p>
          <a:p>
            <a:pPr marL="1604963" lvl="4" indent="-461963" eaLnBrk="1" hangingPunct="1">
              <a:spcBef>
                <a:spcPts val="600"/>
              </a:spcBef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Provides some crude measure of the amount of compound present (</a:t>
            </a:r>
            <a:r>
              <a:rPr lang="en-US" altLang="en-US" sz="1600" b="0" i="1" dirty="0" smtClean="0">
                <a:solidFill>
                  <a:srgbClr val="002060"/>
                </a:solidFill>
              </a:rPr>
              <a:t>i.e.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, </a:t>
            </a:r>
            <a:r>
              <a:rPr lang="en-US" altLang="en-US" sz="1600" i="1" dirty="0" smtClean="0">
                <a:solidFill>
                  <a:srgbClr val="C00000"/>
                </a:solidFill>
              </a:rPr>
              <a:t>screening method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)</a:t>
            </a:r>
            <a:endParaRPr lang="en-US" altLang="en-US" sz="1600" b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6570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71500" y="898535"/>
            <a:ext cx="8001000" cy="35343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Gravimetry, Titrations &amp; Colorimetry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Quantitative Elemental Analysis by Gravimetry</a:t>
            </a:r>
            <a:endParaRPr lang="en-US" altLang="en-US" b="0" dirty="0"/>
          </a:p>
          <a:p>
            <a:pPr marL="1376363" lvl="3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IV.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Process of Crystal Growth:</a:t>
            </a:r>
            <a:endParaRPr lang="en-US" altLang="en-US" sz="1600" b="0" dirty="0"/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Need a saturated solution to produce precipitation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Nucleation is faster than particle growth in highly concentrated solutions producing colloidal suspensions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Nucleation and Particle growth always competes for molecules/ions being precipitated</a:t>
            </a:r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If nucleation is faster than particle growth then a large number of small aggregates occur giving a colloidal suspension</a:t>
            </a:r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If particle growth is faster than nucleation then only a few, large particles form giving pure crystals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233363" y="4497387"/>
            <a:ext cx="8732837" cy="2436813"/>
            <a:chOff x="233363" y="4143375"/>
            <a:chExt cx="8732837" cy="2436813"/>
          </a:xfrm>
        </p:grpSpPr>
        <p:pic>
          <p:nvPicPr>
            <p:cNvPr id="18" name="Picture 7" descr="purple_gold001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2608"/>
            <a:stretch>
              <a:fillRect/>
            </a:stretch>
          </p:blipFill>
          <p:spPr bwMode="auto">
            <a:xfrm>
              <a:off x="762000" y="4143375"/>
              <a:ext cx="981075" cy="203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Rectangle 8"/>
            <p:cNvSpPr>
              <a:spLocks noChangeArrowheads="1"/>
            </p:cNvSpPr>
            <p:nvPr/>
          </p:nvSpPr>
          <p:spPr bwMode="auto">
            <a:xfrm>
              <a:off x="233363" y="6189663"/>
              <a:ext cx="1979612" cy="314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1400" dirty="0"/>
                <a:t>Colloidal suspension</a:t>
              </a:r>
            </a:p>
          </p:txBody>
        </p:sp>
        <p:pic>
          <p:nvPicPr>
            <p:cNvPr id="20" name="Picture 9" descr="T014530A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4635" b="8780"/>
            <a:stretch>
              <a:fillRect/>
            </a:stretch>
          </p:blipFill>
          <p:spPr bwMode="auto">
            <a:xfrm>
              <a:off x="4030663" y="4217988"/>
              <a:ext cx="4935537" cy="20383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Rectangle 10"/>
            <p:cNvSpPr>
              <a:spLocks noChangeArrowheads="1"/>
            </p:cNvSpPr>
            <p:nvPr/>
          </p:nvSpPr>
          <p:spPr bwMode="auto">
            <a:xfrm>
              <a:off x="5876925" y="6265863"/>
              <a:ext cx="1700213" cy="314325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/>
                <a:t>Crystal formation</a:t>
              </a:r>
            </a:p>
          </p:txBody>
        </p:sp>
        <p:sp>
          <p:nvSpPr>
            <p:cNvPr id="22" name="Text Box 12"/>
            <p:cNvSpPr txBox="1">
              <a:spLocks noChangeArrowheads="1"/>
            </p:cNvSpPr>
            <p:nvPr/>
          </p:nvSpPr>
          <p:spPr bwMode="auto">
            <a:xfrm>
              <a:off x="2270125" y="4764088"/>
              <a:ext cx="1238250" cy="915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en-US" b="0" i="1" dirty="0"/>
                <a:t>Want to</a:t>
              </a:r>
            </a:p>
            <a:p>
              <a:pPr algn="ctr" eaLnBrk="1" hangingPunct="1"/>
              <a:r>
                <a:rPr lang="en-US" altLang="en-US" b="0" i="1" dirty="0"/>
                <a:t> </a:t>
              </a:r>
            </a:p>
            <a:p>
              <a:pPr algn="ctr" eaLnBrk="1" hangingPunct="1"/>
              <a:r>
                <a:rPr lang="en-US" altLang="en-US" b="0" i="1" dirty="0"/>
                <a:t>Convert to</a:t>
              </a:r>
            </a:p>
          </p:txBody>
        </p:sp>
        <p:sp>
          <p:nvSpPr>
            <p:cNvPr id="23" name="AutoShape 11"/>
            <p:cNvSpPr>
              <a:spLocks noChangeArrowheads="1"/>
            </p:cNvSpPr>
            <p:nvPr/>
          </p:nvSpPr>
          <p:spPr bwMode="auto">
            <a:xfrm>
              <a:off x="2386013" y="5091113"/>
              <a:ext cx="1001712" cy="290512"/>
            </a:xfrm>
            <a:prstGeom prst="rightArrow">
              <a:avLst>
                <a:gd name="adj1" fmla="val 50000"/>
                <a:gd name="adj2" fmla="val 86202"/>
              </a:avLst>
            </a:prstGeom>
            <a:solidFill>
              <a:schemeClr val="accent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707910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71500" y="898535"/>
            <a:ext cx="8001000" cy="5822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Gravimetry, Titrations &amp; Colorimetry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Quantitative Elemental Analysis by Gravimetry</a:t>
            </a:r>
            <a:endParaRPr lang="en-US" altLang="en-US" b="0" dirty="0"/>
          </a:p>
          <a:p>
            <a:pPr marL="1376363" lvl="3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IV.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Process of Crystal Growth:</a:t>
            </a:r>
            <a:endParaRPr lang="en-US" altLang="en-US" sz="1600" b="0" dirty="0"/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Rates of nucleation vs. particle growth depends on:</a:t>
            </a:r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Amount of precipitation solute present</a:t>
            </a:r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Described by a quantity known as the </a:t>
            </a:r>
            <a:r>
              <a:rPr lang="en-US" altLang="en-US" sz="1400" i="1" dirty="0" smtClean="0"/>
              <a:t>Relative Supersaturation (R)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 smtClean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 smtClean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 smtClean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 smtClean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 smtClean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If </a:t>
            </a:r>
            <a:r>
              <a:rPr lang="en-US" altLang="en-US" sz="1600" i="1" dirty="0" smtClean="0">
                <a:solidFill>
                  <a:srgbClr val="002060"/>
                </a:solidFill>
              </a:rPr>
              <a:t>R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 is large,</a:t>
            </a:r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Large relative amount of solute in solution</a:t>
            </a:r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Favors nucleation and colloid formation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A small value of </a:t>
            </a:r>
            <a:r>
              <a:rPr lang="en-US" altLang="en-US" sz="1600" i="1" dirty="0" smtClean="0">
                <a:solidFill>
                  <a:srgbClr val="002060"/>
                </a:solidFill>
              </a:rPr>
              <a:t>R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 (~ 1.0) is desired in order to favor crystal growth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4939340"/>
              </p:ext>
            </p:extLst>
          </p:nvPr>
        </p:nvGraphicFramePr>
        <p:xfrm>
          <a:off x="4191000" y="3122200"/>
          <a:ext cx="1884362" cy="6873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1" name="Equation" r:id="rId4" imgW="939392" imgH="342751" progId="Equation.3">
                  <p:embed/>
                </p:oleObj>
              </mc:Choice>
              <mc:Fallback>
                <p:oleObj name="Equation" r:id="rId4" imgW="939392" imgH="342751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191000" y="3122200"/>
                        <a:ext cx="1884362" cy="6873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14"/>
          <p:cNvSpPr txBox="1">
            <a:spLocks noChangeArrowheads="1"/>
          </p:cNvSpPr>
          <p:nvPr/>
        </p:nvSpPr>
        <p:spPr bwMode="auto">
          <a:xfrm>
            <a:off x="2948373" y="3962400"/>
            <a:ext cx="5618846" cy="116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400" b="0" i="1" dirty="0"/>
              <a:t>S</a:t>
            </a:r>
            <a:r>
              <a:rPr lang="en-US" altLang="en-US" sz="1400" b="0" dirty="0"/>
              <a:t> = </a:t>
            </a:r>
            <a:r>
              <a:rPr lang="en-US" altLang="en-US" sz="1400" b="0" dirty="0" smtClean="0"/>
              <a:t>Molecule or ion concentration ate equilibrium </a:t>
            </a:r>
          </a:p>
          <a:p>
            <a:pPr eaLnBrk="1" hangingPunct="1"/>
            <a:r>
              <a:rPr lang="en-US" altLang="en-US" sz="1400" b="0" dirty="0" smtClean="0"/>
              <a:t>(</a:t>
            </a:r>
            <a:r>
              <a:rPr lang="en-US" altLang="en-US" sz="1400" b="0" i="1" dirty="0" smtClean="0"/>
              <a:t>i.e., </a:t>
            </a:r>
            <a:r>
              <a:rPr lang="en-US" altLang="en-US" sz="1400" b="0" dirty="0" smtClean="0"/>
              <a:t>the solubility limit when the solution is in contact with precipitate</a:t>
            </a:r>
          </a:p>
          <a:p>
            <a:pPr eaLnBrk="1" hangingPunct="1"/>
            <a:endParaRPr lang="en-US" altLang="en-US" sz="1400" b="0" u="sng" dirty="0"/>
          </a:p>
          <a:p>
            <a:pPr eaLnBrk="1" hangingPunct="1"/>
            <a:r>
              <a:rPr lang="en-US" altLang="en-US" sz="1400" b="0" i="1" dirty="0"/>
              <a:t>Q</a:t>
            </a:r>
            <a:r>
              <a:rPr lang="en-US" altLang="en-US" sz="1400" b="0" dirty="0"/>
              <a:t> = </a:t>
            </a:r>
            <a:r>
              <a:rPr lang="en-US" altLang="en-US" sz="1400" b="0" dirty="0" smtClean="0"/>
              <a:t>Actual molecule or ion concentration under the given </a:t>
            </a:r>
          </a:p>
          <a:p>
            <a:pPr eaLnBrk="1" hangingPunct="1"/>
            <a:r>
              <a:rPr lang="en-US" altLang="en-US" sz="1400" b="0" dirty="0" smtClean="0"/>
              <a:t>       precipitation conditions (</a:t>
            </a:r>
            <a:r>
              <a:rPr lang="en-US" altLang="en-US" sz="1400" b="0" u="sng" dirty="0" smtClean="0"/>
              <a:t>not at equilibrium</a:t>
            </a:r>
            <a:r>
              <a:rPr lang="en-US" altLang="en-US" sz="1400" b="0" dirty="0" smtClean="0"/>
              <a:t>)</a:t>
            </a:r>
            <a:endParaRPr lang="en-US" altLang="en-US" sz="1400" b="0" dirty="0"/>
          </a:p>
        </p:txBody>
      </p:sp>
      <p:pic>
        <p:nvPicPr>
          <p:cNvPr id="13" name="Picture 11" descr="collo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59050"/>
            <a:ext cx="2597150" cy="217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Rectangle 15"/>
          <p:cNvSpPr>
            <a:spLocks noChangeArrowheads="1"/>
          </p:cNvSpPr>
          <p:nvPr/>
        </p:nvSpPr>
        <p:spPr bwMode="auto">
          <a:xfrm>
            <a:off x="501650" y="4695825"/>
            <a:ext cx="1633538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rgbClr val="CC3300"/>
                </a:solidFill>
              </a:rPr>
              <a:t>Colloidal Particle</a:t>
            </a:r>
          </a:p>
        </p:txBody>
      </p:sp>
    </p:spTree>
    <p:extLst>
      <p:ext uri="{BB962C8B-B14F-4D97-AF65-F5344CB8AC3E}">
        <p14:creationId xmlns:p14="http://schemas.microsoft.com/office/powerpoint/2010/main" val="60533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71500" y="898535"/>
            <a:ext cx="8001000" cy="44576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Gravimetry, Titrations &amp; Colorimetry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Quantitative Elemental Analysis by Gravimetry</a:t>
            </a:r>
            <a:endParaRPr lang="en-US" altLang="en-US" b="0" dirty="0"/>
          </a:p>
          <a:p>
            <a:pPr marL="1376363" lvl="3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V.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Methods for Minimizing </a:t>
            </a:r>
            <a:r>
              <a:rPr lang="en-US" altLang="en-US" sz="1600" i="1" dirty="0" smtClean="0"/>
              <a:t>R</a:t>
            </a:r>
            <a:r>
              <a:rPr lang="en-US" altLang="en-US" sz="1600" b="0" dirty="0" smtClean="0"/>
              <a:t>:</a:t>
            </a:r>
            <a:endParaRPr lang="en-US" altLang="en-US" sz="1600" b="0" dirty="0"/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>
                <a:solidFill>
                  <a:srgbClr val="002060"/>
                </a:solidFill>
              </a:rPr>
              <a:t>Increase temperature of 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solution</a:t>
            </a:r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Increases </a:t>
            </a:r>
            <a:r>
              <a:rPr lang="en-US" altLang="en-US" sz="1400" i="1" dirty="0" smtClean="0"/>
              <a:t>S</a:t>
            </a:r>
            <a:endParaRPr lang="en-US" altLang="en-US" sz="1400" i="1" dirty="0"/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Increase amount of solute that can be in solution at equilibrium</a:t>
            </a:r>
            <a:endParaRPr lang="en-US" altLang="en-US" sz="1400" dirty="0"/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Add </a:t>
            </a:r>
            <a:r>
              <a:rPr lang="en-US" altLang="en-US" sz="1600" b="0" dirty="0">
                <a:solidFill>
                  <a:srgbClr val="002060"/>
                </a:solidFill>
              </a:rPr>
              <a:t>precipitating reagent slowly while vigorously mixing 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solution</a:t>
            </a:r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Avoids local high concentrations of solution</a:t>
            </a:r>
            <a:endParaRPr lang="en-US" altLang="en-US" sz="1400" i="1" dirty="0"/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Avoids nucleation and colloid formation</a:t>
            </a:r>
            <a:endParaRPr lang="en-US" altLang="en-US" sz="1600" b="0" dirty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>
                <a:solidFill>
                  <a:srgbClr val="002060"/>
                </a:solidFill>
              </a:rPr>
              <a:t>Keep volume of solution 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large</a:t>
            </a:r>
          </a:p>
          <a:p>
            <a:pPr marL="2058988" lvl="5" indent="-458788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Keep concentration of analyte and precipitating reagent low</a:t>
            </a:r>
            <a:endParaRPr lang="en-US" altLang="en-US" sz="1600" b="0" dirty="0" smtClean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Control </a:t>
            </a:r>
            <a:r>
              <a:rPr lang="en-US" altLang="en-US" sz="1600" i="1" dirty="0"/>
              <a:t>S</a:t>
            </a:r>
            <a:r>
              <a:rPr lang="en-US" altLang="en-US" sz="1600" b="0" dirty="0">
                <a:solidFill>
                  <a:srgbClr val="002060"/>
                </a:solidFill>
              </a:rPr>
              <a:t> by chemical means</a:t>
            </a:r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By adjusting pH</a:t>
            </a:r>
            <a:endParaRPr lang="en-US" altLang="en-US" sz="1400" i="1" dirty="0"/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By adding complexing agent, example: precipitation of Ca</a:t>
            </a:r>
            <a:r>
              <a:rPr lang="en-US" altLang="en-US" sz="1400" baseline="30000" dirty="0" smtClean="0"/>
              <a:t>2+ </a:t>
            </a:r>
            <a:r>
              <a:rPr lang="en-US" altLang="en-US" sz="1400" dirty="0" smtClean="0"/>
              <a:t>with C</a:t>
            </a:r>
            <a:r>
              <a:rPr lang="en-US" altLang="en-US" sz="1400" baseline="-25000" dirty="0" smtClean="0"/>
              <a:t>2</a:t>
            </a:r>
            <a:r>
              <a:rPr lang="en-US" altLang="en-US" sz="1400" dirty="0" smtClean="0"/>
              <a:t>O</a:t>
            </a:r>
            <a:r>
              <a:rPr lang="en-US" altLang="en-US" sz="1400" baseline="-25000" dirty="0" smtClean="0"/>
              <a:t>4</a:t>
            </a:r>
            <a:r>
              <a:rPr lang="en-US" altLang="en-US" sz="1400" baseline="30000" dirty="0" smtClean="0"/>
              <a:t>2-</a:t>
            </a:r>
            <a:endParaRPr lang="en-US" altLang="en-US" sz="1400" baseline="30000" dirty="0"/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8" name="AutoShape 10"/>
          <p:cNvSpPr>
            <a:spLocks/>
          </p:cNvSpPr>
          <p:nvPr/>
        </p:nvSpPr>
        <p:spPr bwMode="auto">
          <a:xfrm>
            <a:off x="3851275" y="5657850"/>
            <a:ext cx="119063" cy="862013"/>
          </a:xfrm>
          <a:prstGeom prst="leftBrace">
            <a:avLst>
              <a:gd name="adj1" fmla="val 60333"/>
              <a:gd name="adj2" fmla="val 50000"/>
            </a:avLst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endParaRPr lang="en-US" altLang="en-US" dirty="0"/>
          </a:p>
        </p:txBody>
      </p:sp>
      <p:sp>
        <p:nvSpPr>
          <p:cNvPr id="9" name="Text Box 11"/>
          <p:cNvSpPr txBox="1">
            <a:spLocks noChangeArrowheads="1"/>
          </p:cNvSpPr>
          <p:nvPr/>
        </p:nvSpPr>
        <p:spPr bwMode="auto">
          <a:xfrm>
            <a:off x="1462119" y="5670550"/>
            <a:ext cx="2366962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 b="0" u="sng" dirty="0"/>
              <a:t>Note:</a:t>
            </a:r>
            <a:r>
              <a:rPr lang="en-US" altLang="en-US" sz="1600" b="0" dirty="0"/>
              <a:t> As pH ([H</a:t>
            </a:r>
            <a:r>
              <a:rPr lang="en-US" altLang="en-US" sz="1600" b="0" baseline="30000" dirty="0"/>
              <a:t>+</a:t>
            </a:r>
            <a:r>
              <a:rPr lang="en-US" altLang="en-US" sz="1600" b="0" dirty="0"/>
              <a:t>]) changes, the solubility of CaC</a:t>
            </a:r>
            <a:r>
              <a:rPr lang="en-US" altLang="en-US" sz="1600" b="0" baseline="-25000" dirty="0"/>
              <a:t>2</a:t>
            </a:r>
            <a:r>
              <a:rPr lang="en-US" altLang="en-US" sz="1600" b="0" dirty="0"/>
              <a:t>O</a:t>
            </a:r>
            <a:r>
              <a:rPr lang="en-US" altLang="en-US" sz="1600" b="0" baseline="-25000" dirty="0"/>
              <a:t>4</a:t>
            </a:r>
            <a:r>
              <a:rPr lang="en-US" altLang="en-US" sz="1600" b="0" dirty="0"/>
              <a:t> changes</a:t>
            </a:r>
          </a:p>
        </p:txBody>
      </p:sp>
      <p:sp>
        <p:nvSpPr>
          <p:cNvPr id="4" name="Rectangle 3"/>
          <p:cNvSpPr/>
          <p:nvPr/>
        </p:nvSpPr>
        <p:spPr>
          <a:xfrm>
            <a:off x="4114800" y="5596533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marL="3175" lvl="3">
              <a:buClr>
                <a:srgbClr val="CC3300"/>
              </a:buClr>
              <a:buSzPct val="60000"/>
            </a:pPr>
            <a:r>
              <a:rPr lang="en-US" altLang="en-US" b="0" dirty="0" smtClean="0">
                <a:sym typeface="Wingdings" pitchFamily="2" charset="2"/>
              </a:rPr>
              <a:t>C</a:t>
            </a:r>
            <a:r>
              <a:rPr lang="en-US" altLang="en-US" b="0" baseline="-25000" dirty="0" smtClean="0">
                <a:sym typeface="Wingdings" pitchFamily="2" charset="2"/>
              </a:rPr>
              <a:t>2</a:t>
            </a:r>
            <a:r>
              <a:rPr lang="en-US" altLang="en-US" b="0" dirty="0" smtClean="0">
                <a:sym typeface="Wingdings" pitchFamily="2" charset="2"/>
              </a:rPr>
              <a:t>O</a:t>
            </a:r>
            <a:r>
              <a:rPr lang="en-US" altLang="en-US" b="0" baseline="-25000" dirty="0" smtClean="0">
                <a:sym typeface="Wingdings" pitchFamily="2" charset="2"/>
              </a:rPr>
              <a:t>4</a:t>
            </a:r>
            <a:r>
              <a:rPr lang="en-US" altLang="en-US" b="0" baseline="30000" dirty="0" smtClean="0">
                <a:sym typeface="Wingdings" pitchFamily="2" charset="2"/>
              </a:rPr>
              <a:t>2-</a:t>
            </a:r>
            <a:r>
              <a:rPr lang="en-US" altLang="en-US" b="0" dirty="0" smtClean="0">
                <a:sym typeface="Wingdings" pitchFamily="2" charset="2"/>
              </a:rPr>
              <a:t>   +  H</a:t>
            </a:r>
            <a:r>
              <a:rPr lang="en-US" altLang="en-US" b="0" baseline="30000" dirty="0" smtClean="0">
                <a:sym typeface="Wingdings" pitchFamily="2" charset="2"/>
              </a:rPr>
              <a:t>+</a:t>
            </a:r>
            <a:r>
              <a:rPr lang="en-US" altLang="en-US" b="0" dirty="0" smtClean="0">
                <a:sym typeface="Wingdings" pitchFamily="2" charset="2"/>
              </a:rPr>
              <a:t>  	      HC</a:t>
            </a:r>
            <a:r>
              <a:rPr lang="en-US" altLang="en-US" b="0" baseline="-25000" dirty="0" smtClean="0">
                <a:sym typeface="Wingdings" pitchFamily="2" charset="2"/>
              </a:rPr>
              <a:t>2</a:t>
            </a:r>
            <a:r>
              <a:rPr lang="en-US" altLang="en-US" b="0" dirty="0" smtClean="0">
                <a:sym typeface="Wingdings" pitchFamily="2" charset="2"/>
              </a:rPr>
              <a:t>O</a:t>
            </a:r>
            <a:r>
              <a:rPr lang="en-US" altLang="en-US" b="0" baseline="-25000" dirty="0" smtClean="0">
                <a:sym typeface="Wingdings" pitchFamily="2" charset="2"/>
              </a:rPr>
              <a:t>4</a:t>
            </a:r>
            <a:r>
              <a:rPr lang="en-US" altLang="en-US" b="0" baseline="30000" dirty="0" smtClean="0">
                <a:sym typeface="Wingdings" pitchFamily="2" charset="2"/>
              </a:rPr>
              <a:t>-</a:t>
            </a:r>
          </a:p>
          <a:p>
            <a:pPr lvl="3">
              <a:buClr>
                <a:srgbClr val="CC3300"/>
              </a:buClr>
              <a:buSzPct val="60000"/>
            </a:pPr>
            <a:endParaRPr lang="en-US" altLang="en-US" b="0" dirty="0" smtClean="0">
              <a:sym typeface="Wingdings" pitchFamily="2" charset="2"/>
            </a:endParaRPr>
          </a:p>
          <a:p>
            <a:pPr marL="0" lvl="3">
              <a:buClr>
                <a:srgbClr val="CC3300"/>
              </a:buClr>
              <a:buSzPct val="60000"/>
            </a:pPr>
            <a:r>
              <a:rPr lang="en-US" altLang="en-US" b="0" dirty="0" smtClean="0">
                <a:sym typeface="Wingdings" pitchFamily="2" charset="2"/>
              </a:rPr>
              <a:t>Ca</a:t>
            </a:r>
            <a:r>
              <a:rPr lang="en-US" altLang="en-US" b="0" baseline="30000" dirty="0" smtClean="0">
                <a:sym typeface="Wingdings" pitchFamily="2" charset="2"/>
              </a:rPr>
              <a:t>2+</a:t>
            </a:r>
            <a:r>
              <a:rPr lang="en-US" altLang="en-US" b="0" dirty="0" smtClean="0">
                <a:sym typeface="Wingdings" pitchFamily="2" charset="2"/>
              </a:rPr>
              <a:t>  + C</a:t>
            </a:r>
            <a:r>
              <a:rPr lang="en-US" altLang="en-US" b="0" baseline="-25000" dirty="0" smtClean="0">
                <a:sym typeface="Wingdings" pitchFamily="2" charset="2"/>
              </a:rPr>
              <a:t>2</a:t>
            </a:r>
            <a:r>
              <a:rPr lang="en-US" altLang="en-US" b="0" dirty="0" smtClean="0">
                <a:sym typeface="Wingdings" pitchFamily="2" charset="2"/>
              </a:rPr>
              <a:t>O</a:t>
            </a:r>
            <a:r>
              <a:rPr lang="en-US" altLang="en-US" b="0" baseline="-25000" dirty="0" smtClean="0">
                <a:sym typeface="Wingdings" pitchFamily="2" charset="2"/>
              </a:rPr>
              <a:t>4</a:t>
            </a:r>
            <a:r>
              <a:rPr lang="en-US" altLang="en-US" b="0" baseline="30000" dirty="0" smtClean="0">
                <a:sym typeface="Wingdings" pitchFamily="2" charset="2"/>
              </a:rPr>
              <a:t>2-</a:t>
            </a:r>
            <a:r>
              <a:rPr lang="en-US" altLang="en-US" b="0" dirty="0" smtClean="0">
                <a:sym typeface="Wingdings" pitchFamily="2" charset="2"/>
              </a:rPr>
              <a:t>   	      CaC</a:t>
            </a:r>
            <a:r>
              <a:rPr lang="en-US" altLang="en-US" b="0" baseline="-25000" dirty="0" smtClean="0">
                <a:sym typeface="Wingdings" pitchFamily="2" charset="2"/>
              </a:rPr>
              <a:t>2</a:t>
            </a:r>
            <a:r>
              <a:rPr lang="en-US" altLang="en-US" b="0" dirty="0" smtClean="0">
                <a:sym typeface="Wingdings" pitchFamily="2" charset="2"/>
              </a:rPr>
              <a:t>O</a:t>
            </a:r>
            <a:r>
              <a:rPr lang="en-US" altLang="en-US" b="0" baseline="-25000" dirty="0" smtClean="0">
                <a:sym typeface="Wingdings" pitchFamily="2" charset="2"/>
              </a:rPr>
              <a:t>4</a:t>
            </a:r>
            <a:r>
              <a:rPr lang="en-US" altLang="en-US" b="0" dirty="0" smtClean="0">
                <a:sym typeface="Wingdings" pitchFamily="2" charset="2"/>
              </a:rPr>
              <a:t>(s)</a:t>
            </a:r>
            <a:endParaRPr lang="en-US" altLang="en-US" b="0" dirty="0">
              <a:sym typeface="Wingdings" pitchFamily="2" charset="2"/>
            </a:endParaRPr>
          </a:p>
        </p:txBody>
      </p:sp>
      <p:sp>
        <p:nvSpPr>
          <p:cNvPr id="11" name="Line 7"/>
          <p:cNvSpPr>
            <a:spLocks noChangeShapeType="1"/>
          </p:cNvSpPr>
          <p:nvPr/>
        </p:nvSpPr>
        <p:spPr bwMode="auto">
          <a:xfrm flipV="1">
            <a:off x="5495925" y="5791200"/>
            <a:ext cx="7112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5" name="Line 8"/>
          <p:cNvSpPr>
            <a:spLocks noChangeShapeType="1"/>
          </p:cNvSpPr>
          <p:nvPr/>
        </p:nvSpPr>
        <p:spPr bwMode="auto">
          <a:xfrm flipV="1">
            <a:off x="5537200" y="6343650"/>
            <a:ext cx="7112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 dirty="0"/>
          </a:p>
        </p:txBody>
      </p:sp>
      <p:sp>
        <p:nvSpPr>
          <p:cNvPr id="16" name="Text Box 9"/>
          <p:cNvSpPr txBox="1">
            <a:spLocks noChangeArrowheads="1"/>
          </p:cNvSpPr>
          <p:nvPr/>
        </p:nvSpPr>
        <p:spPr bwMode="auto">
          <a:xfrm>
            <a:off x="5649912" y="6013450"/>
            <a:ext cx="46672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 b="0" dirty="0"/>
              <a:t>K</a:t>
            </a:r>
            <a:r>
              <a:rPr lang="en-US" altLang="en-US" sz="1600" b="0" baseline="-25000" dirty="0"/>
              <a:t>sp</a:t>
            </a:r>
          </a:p>
        </p:txBody>
      </p:sp>
    </p:spTree>
    <p:extLst>
      <p:ext uri="{BB962C8B-B14F-4D97-AF65-F5344CB8AC3E}">
        <p14:creationId xmlns:p14="http://schemas.microsoft.com/office/powerpoint/2010/main" val="843879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8" name="Picture 46" descr="Titolazione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90" y="3048000"/>
            <a:ext cx="3475038" cy="400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914400" y="898535"/>
            <a:ext cx="8001000" cy="31239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Gravimetry, Titrations &amp; Colorimetry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Quantitative Elemental Analysis by Titrations</a:t>
            </a:r>
            <a:endParaRPr lang="en-US" altLang="en-US" b="0" dirty="0"/>
          </a:p>
          <a:p>
            <a:pPr marL="1376363" lvl="3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Titration (Volumetric Analysis):</a:t>
            </a:r>
            <a:endParaRPr lang="en-US" altLang="en-US" sz="1600" b="0" dirty="0"/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Method for quantitating analyte based on measuring the volume of a reagent that is required to react with the analyte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Also an early analytical method</a:t>
            </a:r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France, 1830-silver titration</a:t>
            </a:r>
            <a:endParaRPr lang="en-US" altLang="en-US" sz="1600" b="0" dirty="0" smtClean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Capable of high precision,</a:t>
            </a:r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Accuracy can be in the range of </a:t>
            </a:r>
            <a:r>
              <a:rPr lang="en-US" sz="1400" dirty="0" smtClean="0"/>
              <a:t>± 1 ppt relative error</a:t>
            </a:r>
            <a:endParaRPr lang="en-US" altLang="en-US" sz="1400" dirty="0" smtClean="0"/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Favors nucleation and colloid formation</a:t>
            </a: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1250" y="4164300"/>
            <a:ext cx="5492750" cy="27269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9431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33400" y="898535"/>
            <a:ext cx="8001000" cy="38625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Gravimetry, Titrations &amp; Colorimetry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Quantitative Elemental Analysis by Titrations</a:t>
            </a:r>
            <a:endParaRPr lang="en-US" altLang="en-US" b="0" dirty="0"/>
          </a:p>
          <a:p>
            <a:pPr marL="1376363" lvl="3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Precipitation-Based Titrations:</a:t>
            </a:r>
            <a:endParaRPr lang="en-US" altLang="en-US" sz="1600" b="0" dirty="0"/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Example: Titration of Ag</a:t>
            </a:r>
            <a:r>
              <a:rPr lang="en-US" altLang="en-US" sz="1600" b="0" baseline="30000" dirty="0" smtClean="0">
                <a:solidFill>
                  <a:srgbClr val="002060"/>
                </a:solidFill>
              </a:rPr>
              <a:t>+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 with Cl</a:t>
            </a:r>
            <a:r>
              <a:rPr lang="en-US" altLang="en-US" sz="1600" b="0" baseline="30000" dirty="0" smtClean="0">
                <a:solidFill>
                  <a:srgbClr val="002060"/>
                </a:solidFill>
              </a:rPr>
              <a:t>-</a:t>
            </a:r>
            <a:endParaRPr lang="en-US" altLang="en-US" sz="1600" b="0" dirty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 smtClean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 smtClean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 smtClean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 smtClean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Monitor a change in color</a:t>
            </a: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5010150"/>
            <a:ext cx="3552825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01848481"/>
              </p:ext>
            </p:extLst>
          </p:nvPr>
        </p:nvGraphicFramePr>
        <p:xfrm>
          <a:off x="2590800" y="2590800"/>
          <a:ext cx="4154352" cy="167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58" name="CS ChemDraw Drawing" r:id="rId5" imgW="2789933" imgH="1125900" progId="ChemDraw.Document.6.0">
                  <p:embed/>
                </p:oleObj>
              </mc:Choice>
              <mc:Fallback>
                <p:oleObj name="CS ChemDraw Drawing" r:id="rId5" imgW="2789933" imgH="112590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2590800" y="2590800"/>
                        <a:ext cx="4154352" cy="1676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9" name="Text Box 10"/>
          <p:cNvSpPr txBox="1">
            <a:spLocks noChangeArrowheads="1"/>
          </p:cNvSpPr>
          <p:nvPr/>
        </p:nvSpPr>
        <p:spPr bwMode="auto">
          <a:xfrm>
            <a:off x="5562600" y="5672465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400" dirty="0" smtClean="0">
                <a:solidFill>
                  <a:schemeClr val="accent2"/>
                </a:solidFill>
              </a:rPr>
              <a:t>Solution changes from white to brick-red as Ag</a:t>
            </a:r>
            <a:r>
              <a:rPr lang="en-US" altLang="en-US" sz="1400" baseline="30000" dirty="0" smtClean="0">
                <a:solidFill>
                  <a:schemeClr val="accent2"/>
                </a:solidFill>
              </a:rPr>
              <a:t>+</a:t>
            </a:r>
            <a:r>
              <a:rPr lang="en-US" altLang="en-US" sz="1400" dirty="0" smtClean="0">
                <a:solidFill>
                  <a:schemeClr val="accent2"/>
                </a:solidFill>
              </a:rPr>
              <a:t> is depleted</a:t>
            </a:r>
          </a:p>
        </p:txBody>
      </p:sp>
    </p:spTree>
    <p:extLst>
      <p:ext uri="{BB962C8B-B14F-4D97-AF65-F5344CB8AC3E}">
        <p14:creationId xmlns:p14="http://schemas.microsoft.com/office/powerpoint/2010/main" val="26603924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09600" y="879743"/>
            <a:ext cx="8001000" cy="466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Gravimetry, Titrations &amp; Colorimetry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Quantitative Elemental Analysis by Titrations</a:t>
            </a:r>
            <a:endParaRPr lang="en-US" altLang="en-US" b="0" dirty="0"/>
          </a:p>
          <a:p>
            <a:pPr marL="1376363" lvl="3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Redox Titrations:</a:t>
            </a:r>
            <a:endParaRPr lang="en-US" altLang="en-US" sz="1600" b="0" dirty="0"/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Example: Titration of Fe</a:t>
            </a:r>
            <a:r>
              <a:rPr lang="en-US" altLang="en-US" sz="1600" b="0" baseline="30000" dirty="0" smtClean="0">
                <a:solidFill>
                  <a:srgbClr val="002060"/>
                </a:solidFill>
              </a:rPr>
              <a:t>2+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 with Ce</a:t>
            </a:r>
            <a:r>
              <a:rPr lang="en-US" altLang="en-US" sz="1600" b="0" baseline="30000" dirty="0" smtClean="0">
                <a:solidFill>
                  <a:srgbClr val="002060"/>
                </a:solidFill>
              </a:rPr>
              <a:t>4+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baseline="30000" dirty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baseline="30000" dirty="0" smtClean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baseline="30000" dirty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baseline="30000" dirty="0" smtClean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baseline="30000" dirty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baseline="30000" dirty="0" smtClean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baseline="30000" dirty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baseline="30000" dirty="0" smtClean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baseline="30000" dirty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baseline="30000" dirty="0" smtClean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baseline="30000" dirty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baseline="30000" dirty="0" smtClean="0">
              <a:solidFill>
                <a:srgbClr val="002060"/>
              </a:solidFill>
            </a:endParaRPr>
          </a:p>
          <a:p>
            <a:pPr marL="1143000" lvl="4" indent="0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endParaRPr lang="en-US" altLang="en-US" sz="1600" b="0" dirty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Monitor a change in potential</a:t>
            </a:r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68484861"/>
              </p:ext>
            </p:extLst>
          </p:nvPr>
        </p:nvGraphicFramePr>
        <p:xfrm>
          <a:off x="2209800" y="2667000"/>
          <a:ext cx="6366382" cy="205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4376" name="CS ChemDraw Drawing" r:id="rId4" imgW="4371831" imgH="1412370" progId="ChemDraw.Document.6.0">
                  <p:embed/>
                </p:oleObj>
              </mc:Choice>
              <mc:Fallback>
                <p:oleObj name="CS ChemDraw Drawing" r:id="rId4" imgW="4371831" imgH="141237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09800" y="2667000"/>
                        <a:ext cx="6366382" cy="2057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76804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2667001"/>
            <a:ext cx="2857499" cy="380999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2667000"/>
            <a:ext cx="2857499" cy="3809999"/>
          </a:xfrm>
          <a:prstGeom prst="rect">
            <a:avLst/>
          </a:prstGeom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609600" y="879743"/>
            <a:ext cx="8001000" cy="148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Gravimetry, Titrations &amp; Colorimetry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Quantitative Elemental Analysis by Titrations</a:t>
            </a:r>
            <a:endParaRPr lang="en-US" altLang="en-US" b="0" dirty="0"/>
          </a:p>
          <a:p>
            <a:pPr marL="1376363" lvl="3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Redox Titrations:</a:t>
            </a:r>
            <a:endParaRPr lang="en-US" altLang="en-US" sz="1600" b="0" dirty="0"/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Example: Titration of Fe</a:t>
            </a:r>
            <a:r>
              <a:rPr lang="en-US" altLang="en-US" sz="1600" b="0" baseline="30000" dirty="0" smtClean="0">
                <a:solidFill>
                  <a:srgbClr val="002060"/>
                </a:solidFill>
              </a:rPr>
              <a:t>2+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 with Ce</a:t>
            </a:r>
            <a:r>
              <a:rPr lang="en-US" altLang="en-US" sz="1600" b="0" baseline="30000" dirty="0" smtClean="0">
                <a:solidFill>
                  <a:srgbClr val="002060"/>
                </a:solidFill>
              </a:rPr>
              <a:t>4+</a:t>
            </a:r>
          </a:p>
        </p:txBody>
      </p:sp>
    </p:spTree>
    <p:extLst>
      <p:ext uri="{BB962C8B-B14F-4D97-AF65-F5344CB8AC3E}">
        <p14:creationId xmlns:p14="http://schemas.microsoft.com/office/powerpoint/2010/main" val="3823700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09600" y="879743"/>
            <a:ext cx="8001000" cy="148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Gravimetry, Titrations &amp; Colorimetry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Quantitative Elemental Analysis by Titrations</a:t>
            </a:r>
            <a:endParaRPr lang="en-US" altLang="en-US" b="0" dirty="0"/>
          </a:p>
          <a:p>
            <a:pPr marL="1376363" lvl="3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Complexometric Titrations:</a:t>
            </a:r>
            <a:endParaRPr lang="en-US" altLang="en-US" sz="1600" b="0" dirty="0"/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General reaction when using EDTA as a complexing agent:</a:t>
            </a:r>
            <a:endParaRPr lang="en-US" altLang="en-US" sz="1600" b="0" baseline="30000" dirty="0" smtClean="0">
              <a:solidFill>
                <a:srgbClr val="002060"/>
              </a:solidFill>
            </a:endParaRPr>
          </a:p>
        </p:txBody>
      </p:sp>
      <p:pic>
        <p:nvPicPr>
          <p:cNvPr id="10" name="Picture 39" descr="edte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1" t="6364" r="5075" b="21216"/>
          <a:stretch>
            <a:fillRect/>
          </a:stretch>
        </p:blipFill>
        <p:spPr bwMode="auto">
          <a:xfrm>
            <a:off x="2205038" y="4114800"/>
            <a:ext cx="4356100" cy="186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Box 38"/>
          <p:cNvSpPr txBox="1">
            <a:spLocks noChangeArrowheads="1"/>
          </p:cNvSpPr>
          <p:nvPr/>
        </p:nvSpPr>
        <p:spPr bwMode="auto">
          <a:xfrm>
            <a:off x="2127250" y="6088062"/>
            <a:ext cx="4064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400" dirty="0">
                <a:solidFill>
                  <a:schemeClr val="accent2"/>
                </a:solidFill>
              </a:rPr>
              <a:t>Metal   –  </a:t>
            </a:r>
            <a:r>
              <a:rPr lang="en-US" altLang="en-US" sz="1400" dirty="0"/>
              <a:t>Lewis Acid or Electron-pair acceptor</a:t>
            </a:r>
          </a:p>
          <a:p>
            <a:pPr eaLnBrk="1" hangingPunct="1"/>
            <a:r>
              <a:rPr lang="en-US" altLang="en-US" sz="1400" dirty="0">
                <a:solidFill>
                  <a:schemeClr val="accent2"/>
                </a:solidFill>
              </a:rPr>
              <a:t>Ligand –  </a:t>
            </a:r>
            <a:r>
              <a:rPr lang="en-US" altLang="en-US" sz="1400" dirty="0"/>
              <a:t>Lewis Base or Electron-pair donor</a:t>
            </a:r>
          </a:p>
        </p:txBody>
      </p:sp>
      <p:pic>
        <p:nvPicPr>
          <p:cNvPr id="12" name="Picture 40" descr="edte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47" t="82744" r="5075" b="8487"/>
          <a:stretch>
            <a:fillRect/>
          </a:stretch>
        </p:blipFill>
        <p:spPr bwMode="auto">
          <a:xfrm>
            <a:off x="6016625" y="5703887"/>
            <a:ext cx="2289175" cy="223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41"/>
          <p:cNvSpPr txBox="1">
            <a:spLocks noChangeArrowheads="1"/>
          </p:cNvSpPr>
          <p:nvPr/>
        </p:nvSpPr>
        <p:spPr bwMode="auto">
          <a:xfrm>
            <a:off x="6102350" y="4338637"/>
            <a:ext cx="2133600" cy="457200"/>
          </a:xfrm>
          <a:prstGeom prst="rect">
            <a:avLst/>
          </a:prstGeom>
          <a:solidFill>
            <a:srgbClr val="CCEC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dirty="0">
                <a:solidFill>
                  <a:srgbClr val="660066"/>
                </a:solidFill>
              </a:rPr>
              <a:t>Note: multiple atoms from EDTA are binding Mn</a:t>
            </a:r>
            <a:r>
              <a:rPr lang="en-US" altLang="en-US" sz="1200" baseline="30000" dirty="0">
                <a:solidFill>
                  <a:srgbClr val="660066"/>
                </a:solidFill>
              </a:rPr>
              <a:t>2+</a:t>
            </a:r>
          </a:p>
        </p:txBody>
      </p:sp>
      <p:graphicFrame>
        <p:nvGraphicFramePr>
          <p:cNvPr id="9" name="Object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31267668"/>
              </p:ext>
            </p:extLst>
          </p:nvPr>
        </p:nvGraphicFramePr>
        <p:xfrm>
          <a:off x="2362200" y="2438400"/>
          <a:ext cx="5101354" cy="1295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5401" name="CS ChemDraw Drawing" r:id="rId6" imgW="2825050" imgH="717390" progId="ChemDraw.Document.6.0">
                  <p:embed/>
                </p:oleObj>
              </mc:Choice>
              <mc:Fallback>
                <p:oleObj name="CS ChemDraw Drawing" r:id="rId6" imgW="2825050" imgH="71739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362200" y="2438400"/>
                        <a:ext cx="5101354" cy="1295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5490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09600" y="879743"/>
            <a:ext cx="8001000" cy="2508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Gravimetry, Titrations &amp; Colorimetry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Quantitative Elemental Analysis by Titrations</a:t>
            </a:r>
            <a:endParaRPr lang="en-US" altLang="en-US" b="0" dirty="0"/>
          </a:p>
          <a:p>
            <a:pPr marL="1376363" lvl="3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Complexometric Titrations:</a:t>
            </a:r>
            <a:endParaRPr lang="en-US" altLang="en-US" sz="1600" b="0" dirty="0"/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>
                <a:solidFill>
                  <a:srgbClr val="002060"/>
                </a:solidFill>
              </a:rPr>
              <a:t>EDTA (Ethylenediaminetetraacetic 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acid) has </a:t>
            </a:r>
            <a:r>
              <a:rPr lang="en-US" altLang="en-US" sz="1600" i="1" dirty="0" smtClean="0">
                <a:solidFill>
                  <a:srgbClr val="C00000"/>
                </a:solidFill>
              </a:rPr>
              <a:t>6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 </a:t>
            </a:r>
            <a:r>
              <a:rPr lang="en-US" altLang="en-US" sz="1600" u="sng" dirty="0" smtClean="0"/>
              <a:t>nitrogens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 &amp; </a:t>
            </a:r>
            <a:r>
              <a:rPr lang="en-US" altLang="en-US" sz="1600" u="sng" dirty="0" smtClean="0"/>
              <a:t>oxygens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 in its structure giving it </a:t>
            </a:r>
            <a:r>
              <a:rPr lang="en-US" altLang="en-US" sz="1600" i="1" dirty="0" smtClean="0">
                <a:solidFill>
                  <a:srgbClr val="C00000"/>
                </a:solidFill>
              </a:rPr>
              <a:t>6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 free electron pairs that it can donate to metal ions.</a:t>
            </a:r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High </a:t>
            </a:r>
            <a:r>
              <a:rPr lang="en-US" altLang="en-US" sz="1400" i="1" dirty="0" smtClean="0"/>
              <a:t>K</a:t>
            </a:r>
            <a:r>
              <a:rPr lang="en-US" altLang="en-US" sz="1400" i="1" baseline="-25000" dirty="0" smtClean="0"/>
              <a:t>f</a:t>
            </a:r>
            <a:r>
              <a:rPr lang="en-US" altLang="en-US" sz="1400" dirty="0" smtClean="0"/>
              <a:t> values</a:t>
            </a:r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i="1" u="sng" dirty="0" smtClean="0">
                <a:solidFill>
                  <a:srgbClr val="C00000"/>
                </a:solidFill>
              </a:rPr>
              <a:t>6</a:t>
            </a:r>
            <a:r>
              <a:rPr lang="en-US" altLang="en-US" sz="1400" dirty="0" smtClean="0"/>
              <a:t> acid-base sites in its structure</a:t>
            </a:r>
          </a:p>
        </p:txBody>
      </p:sp>
      <p:pic>
        <p:nvPicPr>
          <p:cNvPr id="14" name="Picture 6" descr="edte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100" y="3810000"/>
            <a:ext cx="8128000" cy="159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37673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09600" y="879743"/>
            <a:ext cx="8001000" cy="148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Gravimetry, Titrations &amp; Colorimetry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Quantitative Elemental Analysis by Titrations</a:t>
            </a:r>
            <a:endParaRPr lang="en-US" altLang="en-US" b="0" dirty="0"/>
          </a:p>
          <a:p>
            <a:pPr marL="1376363" lvl="3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Complexometric Titrations:</a:t>
            </a:r>
            <a:endParaRPr lang="en-US" altLang="en-US" sz="1600" b="0" dirty="0"/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General reaction when using EDTA as a complexing agent:</a:t>
            </a:r>
            <a:endParaRPr lang="en-US" altLang="en-US" sz="1600" b="0" baseline="30000" dirty="0" smtClean="0">
              <a:solidFill>
                <a:srgbClr val="002060"/>
              </a:solidFill>
            </a:endParaRP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37675491"/>
              </p:ext>
            </p:extLst>
          </p:nvPr>
        </p:nvGraphicFramePr>
        <p:xfrm>
          <a:off x="2438400" y="3704732"/>
          <a:ext cx="2325688" cy="787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8" name="Equation" r:id="rId4" imgW="1257120" imgH="419040" progId="Equation.DSMT4">
                  <p:embed/>
                </p:oleObj>
              </mc:Choice>
              <mc:Fallback>
                <p:oleObj name="Equation" r:id="rId4" imgW="1257120" imgH="41904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38400" y="3704732"/>
                        <a:ext cx="2325688" cy="787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74489885"/>
              </p:ext>
            </p:extLst>
          </p:nvPr>
        </p:nvGraphicFramePr>
        <p:xfrm>
          <a:off x="2438400" y="2514600"/>
          <a:ext cx="4794274" cy="990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89" name="CS ChemDraw Drawing" r:id="rId6" imgW="2588954" imgH="534330" progId="ChemDraw.Document.6.0">
                  <p:embed/>
                </p:oleObj>
              </mc:Choice>
              <mc:Fallback>
                <p:oleObj name="CS ChemDraw Drawing" r:id="rId6" imgW="2588954" imgH="53433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2438400" y="2514600"/>
                        <a:ext cx="4794274" cy="990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950608499"/>
              </p:ext>
            </p:extLst>
          </p:nvPr>
        </p:nvGraphicFramePr>
        <p:xfrm>
          <a:off x="3200400" y="4724400"/>
          <a:ext cx="2503488" cy="20558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6490" name="Equation" r:id="rId8" imgW="1422360" imgH="1168200" progId="Equation.DSMT4">
                  <p:embed/>
                </p:oleObj>
              </mc:Choice>
              <mc:Fallback>
                <p:oleObj name="Equation" r:id="rId8" imgW="1422360" imgH="1168200" progId="Equation.DSMT4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200400" y="4724400"/>
                        <a:ext cx="2503488" cy="205581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6544" y="3730625"/>
            <a:ext cx="2341563" cy="3127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13408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6200" y="898535"/>
            <a:ext cx="8766175" cy="321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Chemical Methods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Qualitative Elemental Analysis by Chemical Methods:</a:t>
            </a:r>
            <a:endParaRPr lang="en-US" altLang="en-US" b="0" dirty="0"/>
          </a:p>
          <a:p>
            <a:pPr marL="1376363" lvl="3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+mj-lt"/>
              <a:buAutoNum type="romanUcPeriod"/>
            </a:pPr>
            <a:r>
              <a:rPr lang="en-US" altLang="en-US" sz="1600" b="0" dirty="0" smtClean="0"/>
              <a:t>Generally based on characteristic reactions and properties of elements: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Physical phase (solid/liquid/gas)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Color/spectral properties (flame test)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Solubility and volatility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Precipitation, colored products, </a:t>
            </a:r>
            <a:r>
              <a:rPr lang="en-US" altLang="en-US" sz="1600" b="0" i="1" dirty="0" smtClean="0">
                <a:solidFill>
                  <a:srgbClr val="002060"/>
                </a:solidFill>
              </a:rPr>
              <a:t>etc.</a:t>
            </a:r>
            <a:endParaRPr lang="en-US" altLang="en-US" sz="1600" b="0" i="1" dirty="0" smtClean="0">
              <a:solidFill>
                <a:srgbClr val="002060"/>
              </a:solidFill>
            </a:endParaRPr>
          </a:p>
          <a:p>
            <a:pPr marL="1376363" lvl="3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+mj-lt"/>
              <a:buAutoNum type="romanUcPeriod"/>
            </a:pPr>
            <a:r>
              <a:rPr lang="en-US" altLang="en-US" sz="1600" b="0" dirty="0" smtClean="0"/>
              <a:t>Typically based on solution reactions: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Sample is placed in a solution before the procedure can be performed</a:t>
            </a:r>
            <a:endParaRPr lang="en-US" altLang="en-US" sz="1600" b="0" dirty="0">
              <a:solidFill>
                <a:srgbClr val="002060"/>
              </a:solidFill>
            </a:endParaRP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4090987"/>
            <a:ext cx="3048000" cy="2181225"/>
          </a:xfrm>
          <a:prstGeom prst="rect">
            <a:avLst/>
          </a:prstGeom>
        </p:spPr>
      </p:pic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342900" y="6334780"/>
            <a:ext cx="32766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400" i="1" dirty="0" smtClean="0"/>
              <a:t>Flame test </a:t>
            </a:r>
            <a:r>
              <a:rPr lang="en-US" altLang="en-US" sz="1400" dirty="0" smtClean="0">
                <a:solidFill>
                  <a:schemeClr val="accent2"/>
                </a:solidFill>
              </a:rPr>
              <a:t>-  metal ions produce characteristic color in a flame</a:t>
            </a:r>
            <a:endParaRPr lang="en-US" altLang="en-US" sz="1400" dirty="0">
              <a:solidFill>
                <a:schemeClr val="accent2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353"/>
          <a:stretch/>
        </p:blipFill>
        <p:spPr>
          <a:xfrm>
            <a:off x="5257800" y="4183901"/>
            <a:ext cx="3040182" cy="1995395"/>
          </a:xfrm>
          <a:prstGeom prst="rect">
            <a:avLst/>
          </a:prstGeom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4708340" y="6272212"/>
            <a:ext cx="4114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400" i="1" dirty="0" smtClean="0"/>
              <a:t>Solubility test </a:t>
            </a:r>
            <a:r>
              <a:rPr lang="en-US" altLang="en-US" sz="1400" dirty="0" smtClean="0">
                <a:solidFill>
                  <a:schemeClr val="accent2"/>
                </a:solidFill>
              </a:rPr>
              <a:t>-  an unknown black compound is partially dissolved in ethanol and acetone</a:t>
            </a:r>
            <a:endParaRPr lang="en-US" altLang="en-US" sz="1400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88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609600" y="879743"/>
            <a:ext cx="8001000" cy="1728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Gravimetry, Titrations &amp; Colorimetry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Quantitative Elemental Analysis by Titrations</a:t>
            </a:r>
            <a:endParaRPr lang="en-US" altLang="en-US" b="0" dirty="0"/>
          </a:p>
          <a:p>
            <a:pPr marL="1376363" lvl="3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Complexometric Titrations:</a:t>
            </a:r>
            <a:endParaRPr lang="en-US" altLang="en-US" sz="1600" b="0" dirty="0"/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EDTA reacts with most ions to form a tight, essentially irreversible 1:1 complex:</a:t>
            </a:r>
            <a:endParaRPr lang="en-US" altLang="en-US" sz="1600" b="0" baseline="30000" dirty="0" smtClean="0">
              <a:solidFill>
                <a:srgbClr val="002060"/>
              </a:solidFill>
            </a:endParaRPr>
          </a:p>
        </p:txBody>
      </p:sp>
      <p:pic>
        <p:nvPicPr>
          <p:cNvPr id="8" name="Picture 6" descr="edte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1"/>
          <a:stretch>
            <a:fillRect/>
          </a:stretch>
        </p:blipFill>
        <p:spPr bwMode="auto">
          <a:xfrm>
            <a:off x="849312" y="2743200"/>
            <a:ext cx="7445375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574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52400" y="1066800"/>
            <a:ext cx="8766175" cy="2870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en-US" sz="2000" b="0" i="1" dirty="0" smtClean="0">
                <a:solidFill>
                  <a:schemeClr val="tx2"/>
                </a:solidFill>
              </a:rPr>
              <a:t>General requirements of titrations:</a:t>
            </a:r>
            <a:endParaRPr lang="en-US" altLang="en-US" b="0" i="1" dirty="0">
              <a:solidFill>
                <a:schemeClr val="tx2"/>
              </a:solidFill>
            </a:endParaRPr>
          </a:p>
          <a:p>
            <a:pPr marL="461962" lvl="2" indent="0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>
                <a:solidFill>
                  <a:srgbClr val="C00000"/>
                </a:solidFill>
              </a:rPr>
              <a:t>1.</a:t>
            </a:r>
            <a:r>
              <a:rPr lang="en-US" altLang="en-US" sz="1600" b="0" dirty="0" smtClean="0"/>
              <a:t>	Based on solution-phase reactions (i.e., the sample must first be placed in solution 	before the procedure can be performed)</a:t>
            </a:r>
            <a:endParaRPr lang="en-US" altLang="en-US" sz="1600" b="0" dirty="0" smtClean="0"/>
          </a:p>
          <a:p>
            <a:pPr marL="461962" lvl="2" indent="0" eaLnBrk="1" hangingPunct="1">
              <a:spcAft>
                <a:spcPts val="3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>
                <a:solidFill>
                  <a:srgbClr val="C00000"/>
                </a:solidFill>
              </a:rPr>
              <a:t>2.</a:t>
            </a:r>
            <a:r>
              <a:rPr lang="en-US" altLang="en-US" sz="1600" b="0" dirty="0" smtClean="0"/>
              <a:t>	</a:t>
            </a:r>
            <a:r>
              <a:rPr lang="en-US" altLang="en-US" sz="1600" b="0" dirty="0" smtClean="0"/>
              <a:t>Requires known reaction and stoichiometry between the analyte and titrant</a:t>
            </a:r>
            <a:endParaRPr lang="en-US" altLang="en-US" sz="1600" b="0" dirty="0" smtClean="0"/>
          </a:p>
          <a:p>
            <a:pPr marL="461962" lvl="2" indent="0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>
                <a:solidFill>
                  <a:srgbClr val="C00000"/>
                </a:solidFill>
              </a:rPr>
              <a:t>3.</a:t>
            </a:r>
            <a:r>
              <a:rPr lang="en-US" altLang="en-US" sz="1600" b="0" dirty="0" smtClean="0"/>
              <a:t>	</a:t>
            </a:r>
            <a:r>
              <a:rPr lang="en-US" altLang="en-US" sz="1600" b="0" dirty="0" smtClean="0"/>
              <a:t>Assumes no reaction other than the one of interest occurs</a:t>
            </a:r>
            <a:endParaRPr lang="en-US" altLang="en-US" sz="1600" dirty="0" smtClean="0"/>
          </a:p>
          <a:p>
            <a:pPr marL="461962" lvl="2" indent="0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>
                <a:solidFill>
                  <a:srgbClr val="C00000"/>
                </a:solidFill>
              </a:rPr>
              <a:t>4.	</a:t>
            </a:r>
            <a:r>
              <a:rPr lang="en-US" altLang="en-US" sz="1600" b="0" dirty="0" smtClean="0"/>
              <a:t>Reagent used as the titrant should have a large equilibrium constant and fast rate of 	reaction with the analyte</a:t>
            </a:r>
          </a:p>
          <a:p>
            <a:pPr marL="460375" lvl="2" indent="0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>
                <a:solidFill>
                  <a:srgbClr val="C00000"/>
                </a:solidFill>
              </a:rPr>
              <a:t>5</a:t>
            </a:r>
            <a:r>
              <a:rPr lang="en-US" altLang="en-US" sz="1600" b="0" dirty="0" smtClean="0"/>
              <a:t>.	Must be possible to make up the titrant with a known composition and purity</a:t>
            </a:r>
          </a:p>
          <a:p>
            <a:pPr marL="914400" lvl="2" indent="-454025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>
                <a:solidFill>
                  <a:srgbClr val="C00000"/>
                </a:solidFill>
              </a:rPr>
              <a:t>6.</a:t>
            </a:r>
            <a:r>
              <a:rPr lang="en-US" altLang="en-US" sz="1600" b="0" dirty="0" smtClean="0"/>
              <a:t>	Needs means of detecting the end of the titration</a:t>
            </a: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7" name="Picture 13" descr="end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4191000"/>
            <a:ext cx="2743200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8451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6" name="Text Box 10"/>
          <p:cNvSpPr txBox="1">
            <a:spLocks noChangeArrowheads="1"/>
          </p:cNvSpPr>
          <p:nvPr/>
        </p:nvSpPr>
        <p:spPr bwMode="auto">
          <a:xfrm>
            <a:off x="1143000" y="1905000"/>
            <a:ext cx="7467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en-US" altLang="en-US" i="1" dirty="0" smtClean="0">
                <a:solidFill>
                  <a:srgbClr val="002060"/>
                </a:solidFill>
              </a:rPr>
              <a:t>Equivalence Point</a:t>
            </a:r>
            <a:r>
              <a:rPr lang="en-US" altLang="en-US" dirty="0" smtClean="0">
                <a:solidFill>
                  <a:srgbClr val="002060"/>
                </a:solidFill>
              </a:rPr>
              <a:t>: </a:t>
            </a:r>
            <a:r>
              <a:rPr lang="en-US" altLang="en-US" b="0" dirty="0" smtClean="0"/>
              <a:t>the point at which the amount of titrant add is exactly equal to the amount needed to give stoichiometric consumption of the analyte</a:t>
            </a:r>
            <a:endParaRPr lang="en-US" altLang="en-US" dirty="0" smtClean="0">
              <a:solidFill>
                <a:srgbClr val="C00000"/>
              </a:solidFill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22765" y="879743"/>
            <a:ext cx="8001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Gravimetry, Titrations &amp; Colorimetry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Quantitative Elemental Analysis by Titrations</a:t>
            </a:r>
            <a:endParaRPr lang="en-US" altLang="en-US" b="0" dirty="0"/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131656" y="2897053"/>
            <a:ext cx="7467600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en-US" altLang="en-US" i="1" dirty="0" smtClean="0">
                <a:solidFill>
                  <a:srgbClr val="002060"/>
                </a:solidFill>
              </a:rPr>
              <a:t>End Point</a:t>
            </a:r>
            <a:r>
              <a:rPr lang="en-US" altLang="en-US" dirty="0" smtClean="0">
                <a:solidFill>
                  <a:srgbClr val="002060"/>
                </a:solidFill>
              </a:rPr>
              <a:t>: </a:t>
            </a:r>
            <a:r>
              <a:rPr lang="en-US" altLang="en-US" b="0" dirty="0" smtClean="0"/>
              <a:t>the point at which the amount of titrant produces an observable change during the titration, signaling the complete or near complete consumption of analyte (the actual case)</a:t>
            </a:r>
            <a:endParaRPr lang="en-US" altLang="en-US" dirty="0" smtClean="0">
              <a:solidFill>
                <a:srgbClr val="C00000"/>
              </a:solidFill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52400" y="4041621"/>
            <a:ext cx="8839200" cy="2822074"/>
            <a:chOff x="47625" y="3439959"/>
            <a:chExt cx="8839200" cy="2822074"/>
          </a:xfrm>
        </p:grpSpPr>
        <p:pic>
          <p:nvPicPr>
            <p:cNvPr id="18" name="Picture 13" descr="IMG_1350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94525" y="3800475"/>
              <a:ext cx="1892300" cy="192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4" descr="IMG_1346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000" y="3822700"/>
              <a:ext cx="1901825" cy="19288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5" descr="IMG_1347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29038" y="3811588"/>
              <a:ext cx="1892300" cy="1920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AutoShape 16"/>
            <p:cNvSpPr>
              <a:spLocks noChangeArrowheads="1"/>
            </p:cNvSpPr>
            <p:nvPr/>
          </p:nvSpPr>
          <p:spPr bwMode="auto">
            <a:xfrm>
              <a:off x="2646363" y="4637088"/>
              <a:ext cx="601662" cy="322262"/>
            </a:xfrm>
            <a:prstGeom prst="rightArrow">
              <a:avLst>
                <a:gd name="adj1" fmla="val 50000"/>
                <a:gd name="adj2" fmla="val 46675"/>
              </a:avLst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22" name="AutoShape 17"/>
            <p:cNvSpPr>
              <a:spLocks noChangeArrowheads="1"/>
            </p:cNvSpPr>
            <p:nvPr/>
          </p:nvSpPr>
          <p:spPr bwMode="auto">
            <a:xfrm>
              <a:off x="6015038" y="4659313"/>
              <a:ext cx="601662" cy="322262"/>
            </a:xfrm>
            <a:prstGeom prst="rightArrow">
              <a:avLst>
                <a:gd name="adj1" fmla="val 50000"/>
                <a:gd name="adj2" fmla="val 46675"/>
              </a:avLst>
            </a:prstGeom>
            <a:solidFill>
              <a:srgbClr val="CC33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endParaRPr lang="en-US" altLang="en-US" dirty="0"/>
            </a:p>
          </p:txBody>
        </p:sp>
        <p:sp>
          <p:nvSpPr>
            <p:cNvPr id="23" name="Text Box 18"/>
            <p:cNvSpPr txBox="1">
              <a:spLocks noChangeArrowheads="1"/>
            </p:cNvSpPr>
            <p:nvPr/>
          </p:nvSpPr>
          <p:spPr bwMode="auto">
            <a:xfrm>
              <a:off x="54715" y="3439959"/>
              <a:ext cx="2663825" cy="336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en-US" sz="1600" i="1" dirty="0">
                  <a:solidFill>
                    <a:srgbClr val="CC3300"/>
                  </a:solidFill>
                </a:rPr>
                <a:t>CuCl Titration with NaOH</a:t>
              </a:r>
              <a:r>
                <a:rPr lang="en-US" altLang="en-US" sz="1400" i="1" u="sng" dirty="0">
                  <a:solidFill>
                    <a:schemeClr val="accent2"/>
                  </a:solidFill>
                </a:rPr>
                <a:t> </a:t>
              </a:r>
            </a:p>
          </p:txBody>
        </p:sp>
        <p:sp>
          <p:nvSpPr>
            <p:cNvPr id="24" name="Text Box 19"/>
            <p:cNvSpPr txBox="1">
              <a:spLocks noChangeArrowheads="1"/>
            </p:cNvSpPr>
            <p:nvPr/>
          </p:nvSpPr>
          <p:spPr bwMode="auto">
            <a:xfrm>
              <a:off x="47625" y="5800725"/>
              <a:ext cx="264477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/>
                <a:t>Before any addition of NaOH</a:t>
              </a:r>
              <a:r>
                <a:rPr lang="en-US" altLang="en-US" sz="1400" i="1" u="sng" dirty="0">
                  <a:solidFill>
                    <a:schemeClr val="accent2"/>
                  </a:solidFill>
                </a:rPr>
                <a:t> </a:t>
              </a:r>
            </a:p>
          </p:txBody>
        </p:sp>
        <p:sp>
          <p:nvSpPr>
            <p:cNvPr id="25" name="Text Box 20"/>
            <p:cNvSpPr txBox="1">
              <a:spLocks noChangeArrowheads="1"/>
            </p:cNvSpPr>
            <p:nvPr/>
          </p:nvSpPr>
          <p:spPr bwMode="auto">
            <a:xfrm>
              <a:off x="3775075" y="5738813"/>
              <a:ext cx="1878013" cy="5232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 hangingPunct="1"/>
              <a:r>
                <a:rPr lang="en-US" altLang="en-US" sz="1400" dirty="0"/>
                <a:t>After the addition of 8 drops of NaOH</a:t>
              </a:r>
              <a:r>
                <a:rPr lang="en-US" altLang="en-US" sz="1400" i="1" u="sng" dirty="0">
                  <a:solidFill>
                    <a:schemeClr val="accent2"/>
                  </a:solidFill>
                </a:rPr>
                <a:t> </a:t>
              </a:r>
            </a:p>
          </p:txBody>
        </p:sp>
        <p:sp>
          <p:nvSpPr>
            <p:cNvPr id="26" name="Text Box 21"/>
            <p:cNvSpPr txBox="1">
              <a:spLocks noChangeArrowheads="1"/>
            </p:cNvSpPr>
            <p:nvPr/>
          </p:nvSpPr>
          <p:spPr bwMode="auto">
            <a:xfrm>
              <a:off x="7442200" y="5719763"/>
              <a:ext cx="1038225" cy="304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 b="1"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b="1"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/>
              <a:r>
                <a:rPr lang="en-US" altLang="en-US" sz="1400" dirty="0"/>
                <a:t>End Point</a:t>
              </a:r>
              <a:endParaRPr lang="en-US" altLang="en-US" sz="1400" i="1" u="sng" dirty="0">
                <a:solidFill>
                  <a:schemeClr val="accent2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1432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09600" y="879743"/>
            <a:ext cx="8001000" cy="52475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Gravimetry, Titrations &amp; Colorimetry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Common Methods for End Point Detection</a:t>
            </a:r>
            <a:endParaRPr lang="en-US" altLang="en-US" b="0" dirty="0"/>
          </a:p>
          <a:p>
            <a:pPr marL="1376363" lvl="3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Precipitation-Based Titrations:</a:t>
            </a:r>
            <a:endParaRPr lang="en-US" altLang="en-US" sz="1600" b="0" dirty="0"/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Ion Selective Electrode (e.g., pH meter) for analyte, titrant or product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Mercury</a:t>
            </a:r>
            <a:r>
              <a:rPr lang="en-US" altLang="en-US" sz="1600" b="0" baseline="30000" dirty="0" smtClean="0">
                <a:solidFill>
                  <a:srgbClr val="002060"/>
                </a:solidFill>
              </a:rPr>
              <a:t> 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Electrode set at a potential to detect analyte, titrant or product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Visual observations or light scattering measurements</a:t>
            </a:r>
          </a:p>
          <a:p>
            <a:pPr marL="1143000" lvl="4" indent="0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 </a:t>
            </a:r>
          </a:p>
          <a:p>
            <a:pPr marL="1376363" lvl="3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II.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Redox Titrations</a:t>
            </a:r>
            <a:r>
              <a:rPr lang="en-US" altLang="en-US" sz="1600" b="0" dirty="0"/>
              <a:t>: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>
                <a:solidFill>
                  <a:srgbClr val="002060"/>
                </a:solidFill>
              </a:rPr>
              <a:t>Ion Selective Electrode (e.g., pH meter) for analyte, titrant or product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>
                <a:solidFill>
                  <a:srgbClr val="002060"/>
                </a:solidFill>
              </a:rPr>
              <a:t>Mercury</a:t>
            </a:r>
            <a:r>
              <a:rPr lang="en-US" altLang="en-US" sz="1600" b="0" baseline="30000" dirty="0">
                <a:solidFill>
                  <a:srgbClr val="002060"/>
                </a:solidFill>
              </a:rPr>
              <a:t> </a:t>
            </a:r>
            <a:r>
              <a:rPr lang="en-US" altLang="en-US" sz="1600" b="0" dirty="0">
                <a:solidFill>
                  <a:srgbClr val="002060"/>
                </a:solidFill>
              </a:rPr>
              <a:t>Electrode set at a potential to detect analyte, titrant or product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Redox Indicator: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 smtClean="0">
              <a:solidFill>
                <a:srgbClr val="002060"/>
              </a:solidFill>
            </a:endParaRPr>
          </a:p>
          <a:p>
            <a:pPr marL="1143000" lvl="4" indent="0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endParaRPr lang="en-US" altLang="en-US" sz="1600" b="0" dirty="0" smtClean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Complexing Agents:</a:t>
            </a:r>
            <a:endParaRPr lang="en-US" altLang="en-US" sz="1600" b="0" dirty="0">
              <a:solidFill>
                <a:srgbClr val="00206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96302076"/>
              </p:ext>
            </p:extLst>
          </p:nvPr>
        </p:nvGraphicFramePr>
        <p:xfrm>
          <a:off x="3733800" y="4953000"/>
          <a:ext cx="3479630" cy="685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7435" name="CS ChemDraw Drawing" r:id="rId4" imgW="2399861" imgH="473580" progId="ChemDraw.Document.6.0">
                  <p:embed/>
                </p:oleObj>
              </mc:Choice>
              <mc:Fallback>
                <p:oleObj name="CS ChemDraw Drawing" r:id="rId4" imgW="2399861" imgH="47358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3733800" y="4953000"/>
                        <a:ext cx="3479630" cy="6858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7" name="Text Box 8"/>
          <p:cNvSpPr txBox="1">
            <a:spLocks noChangeArrowheads="1"/>
          </p:cNvSpPr>
          <p:nvPr/>
        </p:nvSpPr>
        <p:spPr bwMode="auto">
          <a:xfrm>
            <a:off x="3733800" y="6120825"/>
            <a:ext cx="3158237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400050" indent="-4000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indent="0" eaLnBrk="1" hangingPunct="1"/>
            <a:r>
              <a:rPr lang="en-US" altLang="en-US" sz="1600" b="0" dirty="0" smtClean="0"/>
              <a:t>starch </a:t>
            </a:r>
            <a:r>
              <a:rPr lang="en-US" altLang="en-US" sz="1600" b="0" dirty="0"/>
              <a:t>+ I</a:t>
            </a:r>
            <a:r>
              <a:rPr lang="en-US" altLang="en-US" sz="1600" b="0" baseline="-25000" dirty="0"/>
              <a:t>3</a:t>
            </a:r>
            <a:r>
              <a:rPr lang="en-US" altLang="en-US" sz="1600" b="0" baseline="30000" dirty="0"/>
              <a:t>-</a:t>
            </a:r>
            <a:r>
              <a:rPr lang="en-US" altLang="en-US" sz="1600" b="0" dirty="0"/>
              <a:t>  </a:t>
            </a:r>
            <a:r>
              <a:rPr lang="en-US" altLang="en-US" sz="1600" b="0" dirty="0">
                <a:sym typeface="Wingdings" pitchFamily="2" charset="2"/>
              </a:rPr>
              <a:t> starch-I</a:t>
            </a:r>
            <a:r>
              <a:rPr lang="en-US" altLang="en-US" sz="1600" b="0" baseline="-25000" dirty="0">
                <a:sym typeface="Wingdings" pitchFamily="2" charset="2"/>
              </a:rPr>
              <a:t>3</a:t>
            </a:r>
            <a:r>
              <a:rPr lang="en-US" altLang="en-US" sz="1600" b="0" baseline="30000" dirty="0">
                <a:sym typeface="Wingdings" pitchFamily="2" charset="2"/>
              </a:rPr>
              <a:t>-</a:t>
            </a:r>
            <a:r>
              <a:rPr lang="en-US" altLang="en-US" sz="1600" b="0" dirty="0">
                <a:sym typeface="Wingdings" pitchFamily="2" charset="2"/>
              </a:rPr>
              <a:t> complex</a:t>
            </a:r>
          </a:p>
          <a:p>
            <a:pPr eaLnBrk="1" hangingPunct="1"/>
            <a:r>
              <a:rPr lang="en-US" altLang="en-US" sz="1600" b="0" dirty="0" smtClean="0">
                <a:solidFill>
                  <a:srgbClr val="7030A0"/>
                </a:solidFill>
                <a:sym typeface="Wingdings" pitchFamily="2" charset="2"/>
              </a:rPr>
              <a:t>(</a:t>
            </a:r>
            <a:r>
              <a:rPr lang="en-US" altLang="en-US" sz="1600" b="0" dirty="0">
                <a:solidFill>
                  <a:srgbClr val="7030A0"/>
                </a:solidFill>
                <a:sym typeface="Wingdings" pitchFamily="2" charset="2"/>
              </a:rPr>
              <a:t>clear)            </a:t>
            </a:r>
            <a:r>
              <a:rPr lang="en-US" altLang="en-US" sz="1600" b="0" dirty="0" smtClean="0">
                <a:solidFill>
                  <a:srgbClr val="7030A0"/>
                </a:solidFill>
                <a:sym typeface="Wingdings" pitchFamily="2" charset="2"/>
              </a:rPr>
              <a:t>     </a:t>
            </a:r>
            <a:r>
              <a:rPr lang="en-US" altLang="en-US" sz="1600" b="0" dirty="0">
                <a:solidFill>
                  <a:srgbClr val="7030A0"/>
                </a:solidFill>
                <a:sym typeface="Wingdings" pitchFamily="2" charset="2"/>
              </a:rPr>
              <a:t>(deep blue)</a:t>
            </a:r>
            <a:endParaRPr lang="en-US" altLang="en-US" sz="1600" b="0" dirty="0">
              <a:solidFill>
                <a:srgbClr val="7030A0"/>
              </a:solidFill>
            </a:endParaRPr>
          </a:p>
        </p:txBody>
      </p:sp>
      <p:pic>
        <p:nvPicPr>
          <p:cNvPr id="28" name="Picture 19" descr="547starchiodine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96" t="28250" r="19772" b="21765"/>
          <a:stretch>
            <a:fillRect/>
          </a:stretch>
        </p:blipFill>
        <p:spPr bwMode="auto">
          <a:xfrm>
            <a:off x="7696200" y="5750015"/>
            <a:ext cx="1255713" cy="1133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2156" y="4419600"/>
            <a:ext cx="1406800" cy="11113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436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16" name="Text Box 5"/>
          <p:cNvSpPr txBox="1">
            <a:spLocks noChangeArrowheads="1"/>
          </p:cNvSpPr>
          <p:nvPr/>
        </p:nvSpPr>
        <p:spPr bwMode="auto">
          <a:xfrm>
            <a:off x="609600" y="879743"/>
            <a:ext cx="8001000" cy="28058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Gravimetry, Titrations &amp; Colorimetry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Common Methods for End Point Detection</a:t>
            </a:r>
            <a:endParaRPr lang="en-US" altLang="en-US" b="0" dirty="0"/>
          </a:p>
          <a:p>
            <a:pPr marL="1376363" lvl="3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III.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Complexometric Titrations:</a:t>
            </a:r>
            <a:endParaRPr lang="en-US" altLang="en-US" sz="1600" b="0" dirty="0"/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Ion Selective Electrode (e.g., pH meter) for analyte, titrant or product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Mercury</a:t>
            </a:r>
            <a:r>
              <a:rPr lang="en-US" altLang="en-US" sz="1600" b="0" baseline="30000" dirty="0" smtClean="0">
                <a:solidFill>
                  <a:srgbClr val="002060"/>
                </a:solidFill>
              </a:rPr>
              <a:t> 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Electrode set at a potential to detect analyte, titrant or product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Metal Ion Indicator:</a:t>
            </a:r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Use of Eriochrome black T (In) as indicator for titration of Mg</a:t>
            </a:r>
            <a:r>
              <a:rPr lang="en-US" altLang="en-US" sz="1400" baseline="30000" dirty="0" smtClean="0"/>
              <a:t>+2</a:t>
            </a:r>
            <a:r>
              <a:rPr lang="en-US" altLang="en-US" sz="1400" dirty="0" smtClean="0"/>
              <a:t> with EDTA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70263661"/>
              </p:ext>
            </p:extLst>
          </p:nvPr>
        </p:nvGraphicFramePr>
        <p:xfrm>
          <a:off x="2319203" y="4114800"/>
          <a:ext cx="6367597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8457" name="CS ChemDraw Drawing" r:id="rId4" imgW="3349378" imgH="481410" progId="ChemDraw.Document.6.0">
                  <p:embed/>
                </p:oleObj>
              </mc:Choice>
              <mc:Fallback>
                <p:oleObj name="CS ChemDraw Drawing" r:id="rId4" imgW="3349378" imgH="48141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319203" y="4114800"/>
                        <a:ext cx="6367597" cy="9144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25" t="6553" r="46493"/>
          <a:stretch/>
        </p:blipFill>
        <p:spPr>
          <a:xfrm>
            <a:off x="7790155" y="5144957"/>
            <a:ext cx="896645" cy="122324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873" t="13104" r="4207"/>
          <a:stretch/>
        </p:blipFill>
        <p:spPr>
          <a:xfrm>
            <a:off x="2286000" y="5256624"/>
            <a:ext cx="841899" cy="113747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3200400"/>
            <a:ext cx="2005359" cy="15709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2025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71500" y="918181"/>
            <a:ext cx="8001000" cy="57708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Gravimetry, Titrations &amp; Colorimetry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Quantitative Elemental Analysis by Colorimetry</a:t>
            </a:r>
            <a:endParaRPr lang="en-US" altLang="en-US" b="0" dirty="0"/>
          </a:p>
          <a:p>
            <a:pPr marL="1376363" lvl="3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Colorimetry (Visible Spectrometric Analysis):</a:t>
            </a:r>
            <a:endParaRPr lang="en-US" altLang="en-US" sz="1600" b="0" dirty="0"/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Method for quantitating analyte based on measuring the absorbance of light by the analyte, or a species that is formed by or reacts with the analyte</a:t>
            </a:r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Example: Determination of Cd</a:t>
            </a:r>
            <a:r>
              <a:rPr lang="en-US" altLang="en-US" sz="1400" baseline="30000" dirty="0" smtClean="0"/>
              <a:t>2+ </a:t>
            </a:r>
            <a:r>
              <a:rPr lang="en-US" altLang="en-US" sz="1400" dirty="0" smtClean="0"/>
              <a:t>with Hydroxyquinoline</a:t>
            </a:r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endParaRPr lang="en-US" altLang="en-US" sz="1400" b="0" dirty="0">
              <a:solidFill>
                <a:srgbClr val="002060"/>
              </a:solidFill>
            </a:endParaRPr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endParaRPr lang="en-US" altLang="en-US" sz="1400" b="0" dirty="0" smtClean="0">
              <a:solidFill>
                <a:srgbClr val="002060"/>
              </a:solidFill>
            </a:endParaRPr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endParaRPr lang="en-US" altLang="en-US" sz="1400" b="0" dirty="0">
              <a:solidFill>
                <a:srgbClr val="002060"/>
              </a:solidFill>
            </a:endParaRPr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endParaRPr lang="en-US" altLang="en-US" sz="1400" b="0" dirty="0" smtClean="0">
              <a:solidFill>
                <a:srgbClr val="002060"/>
              </a:solidFill>
            </a:endParaRPr>
          </a:p>
          <a:p>
            <a:pPr marL="1600200" lvl="5" indent="0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endParaRPr lang="en-US" altLang="en-US" sz="1400" b="0" dirty="0" smtClean="0">
              <a:solidFill>
                <a:srgbClr val="002060"/>
              </a:solidFill>
            </a:endParaRPr>
          </a:p>
          <a:p>
            <a:pPr marL="1600200" lvl="5" indent="0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endParaRPr lang="en-US" altLang="en-US" sz="1400" b="0" dirty="0">
              <a:solidFill>
                <a:srgbClr val="002060"/>
              </a:solidFill>
            </a:endParaRPr>
          </a:p>
          <a:p>
            <a:pPr marL="1600200" lvl="5" indent="0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endParaRPr lang="en-US" altLang="en-US" sz="1400" b="0" dirty="0" smtClean="0">
              <a:solidFill>
                <a:srgbClr val="002060"/>
              </a:solidFill>
            </a:endParaRPr>
          </a:p>
          <a:p>
            <a:pPr marL="1600200" lvl="5" indent="0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endParaRPr lang="en-US" altLang="en-US" sz="1400" b="0" dirty="0" smtClean="0">
              <a:solidFill>
                <a:srgbClr val="002060"/>
              </a:solidFill>
            </a:endParaRPr>
          </a:p>
          <a:p>
            <a:pPr marL="1600200" lvl="5" indent="0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endParaRPr lang="en-US" altLang="en-US" sz="1400" b="0" dirty="0" smtClean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One of the first instrumental analytical methods</a:t>
            </a:r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Beckman, 1930’s</a:t>
            </a:r>
            <a:endParaRPr lang="en-US" altLang="en-US" sz="1600" b="0" dirty="0" smtClean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Capable of moderate accuracy and precision,</a:t>
            </a:r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Limits of detection lower than titrations or gravimetry</a:t>
            </a:r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07677130"/>
              </p:ext>
            </p:extLst>
          </p:nvPr>
        </p:nvGraphicFramePr>
        <p:xfrm>
          <a:off x="2590800" y="3276600"/>
          <a:ext cx="4650289" cy="31129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9478" name="CS ChemDraw Drawing" r:id="rId4" imgW="3865872" imgH="258660" progId="ChemDraw.Document.6.0">
                  <p:embed/>
                </p:oleObj>
              </mc:Choice>
              <mc:Fallback>
                <p:oleObj name="CS ChemDraw Drawing" r:id="rId4" imgW="3865872" imgH="25866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590800" y="3276600"/>
                        <a:ext cx="4650289" cy="31129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4200" y="3807041"/>
            <a:ext cx="3695700" cy="101437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11" t="7528" r="11743" b="9664"/>
          <a:stretch/>
        </p:blipFill>
        <p:spPr>
          <a:xfrm>
            <a:off x="386734" y="2901482"/>
            <a:ext cx="2019301" cy="2050743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1395644" y="4953000"/>
            <a:ext cx="29718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100" i="1" dirty="0" smtClean="0">
                <a:solidFill>
                  <a:schemeClr val="accent2"/>
                </a:solidFill>
              </a:rPr>
              <a:t>Jour. Chem. Soc. Pak</a:t>
            </a:r>
            <a:r>
              <a:rPr lang="en-US" altLang="en-US" sz="1100" dirty="0" smtClean="0">
                <a:solidFill>
                  <a:schemeClr val="accent2"/>
                </a:solidFill>
              </a:rPr>
              <a:t>, 2001 27(5) 471</a:t>
            </a:r>
          </a:p>
        </p:txBody>
      </p:sp>
    </p:spTree>
    <p:extLst>
      <p:ext uri="{BB962C8B-B14F-4D97-AF65-F5344CB8AC3E}">
        <p14:creationId xmlns:p14="http://schemas.microsoft.com/office/powerpoint/2010/main" val="2193411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71500" y="918181"/>
            <a:ext cx="8001000" cy="177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Gravimetry, Titrations &amp; Colorimetry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Quantitative Elemental Analysis by Colorimetry</a:t>
            </a:r>
            <a:endParaRPr lang="en-US" altLang="en-US" b="0" dirty="0"/>
          </a:p>
          <a:p>
            <a:pPr marL="1376363" lvl="3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II.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Process of Absorption</a:t>
            </a:r>
          </a:p>
          <a:p>
            <a:pPr marL="1143000" lvl="4" indent="0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endParaRPr lang="en-US" altLang="en-US" sz="1600" b="0" dirty="0" smtClean="0">
              <a:solidFill>
                <a:srgbClr val="002060"/>
              </a:solidFill>
            </a:endParaRPr>
          </a:p>
          <a:p>
            <a:pPr marL="1143000" lvl="4" indent="0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     	Light Source 		Sample 		      Detector</a:t>
            </a:r>
          </a:p>
        </p:txBody>
      </p:sp>
      <p:pic>
        <p:nvPicPr>
          <p:cNvPr id="8" name="Picture 8" descr="beeranim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667" y="4419600"/>
            <a:ext cx="2171700" cy="120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7" descr="spect1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0800" y="2819400"/>
            <a:ext cx="5159375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>
            <a:off x="3886200" y="2514600"/>
            <a:ext cx="1066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6096000" y="2514600"/>
            <a:ext cx="1066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6456917" y="2133600"/>
            <a:ext cx="25359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</a:t>
            </a:r>
            <a:endParaRPr lang="en-US" sz="2000" b="1" baseline="-25000" dirty="0"/>
          </a:p>
        </p:txBody>
      </p:sp>
      <p:sp>
        <p:nvSpPr>
          <p:cNvPr id="14" name="TextBox 13"/>
          <p:cNvSpPr txBox="1"/>
          <p:nvPr/>
        </p:nvSpPr>
        <p:spPr>
          <a:xfrm>
            <a:off x="4247117" y="2133600"/>
            <a:ext cx="34496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I</a:t>
            </a:r>
            <a:r>
              <a:rPr lang="en-US" sz="2000" b="1" baseline="-25000" dirty="0" smtClean="0"/>
              <a:t>o</a:t>
            </a:r>
            <a:endParaRPr lang="en-US" sz="2000" b="1" baseline="-25000" dirty="0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84400834"/>
              </p:ext>
            </p:extLst>
          </p:nvPr>
        </p:nvGraphicFramePr>
        <p:xfrm>
          <a:off x="5364515" y="4711170"/>
          <a:ext cx="2438400" cy="7789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1" name="Equation" r:id="rId6" imgW="914400" imgH="291960" progId="Equation.DSMT4">
                  <p:embed/>
                </p:oleObj>
              </mc:Choice>
              <mc:Fallback>
                <p:oleObj name="Equation" r:id="rId6" imgW="914400" imgH="291960" progId="Equation.DSMT4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64515" y="4711170"/>
                        <a:ext cx="2438400" cy="77893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Text Box 14"/>
          <p:cNvSpPr txBox="1">
            <a:spLocks noChangeArrowheads="1"/>
          </p:cNvSpPr>
          <p:nvPr/>
        </p:nvSpPr>
        <p:spPr bwMode="auto">
          <a:xfrm>
            <a:off x="4846789" y="5715000"/>
            <a:ext cx="42846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600" b="0" i="1" dirty="0"/>
              <a:t>w</a:t>
            </a:r>
            <a:r>
              <a:rPr lang="en-US" altLang="en-US" sz="1600" b="0" i="1" dirty="0" smtClean="0"/>
              <a:t>here:	</a:t>
            </a:r>
            <a:r>
              <a:rPr lang="en-US" altLang="en-US" sz="1600" b="0" dirty="0" smtClean="0"/>
              <a:t>I</a:t>
            </a:r>
            <a:r>
              <a:rPr lang="en-US" altLang="en-US" sz="1600" b="0" baseline="-25000" dirty="0" smtClean="0"/>
              <a:t>o</a:t>
            </a:r>
            <a:r>
              <a:rPr lang="en-US" altLang="en-US" sz="1600" b="0" dirty="0" smtClean="0"/>
              <a:t> = Initial intensity of light</a:t>
            </a:r>
          </a:p>
          <a:p>
            <a:pPr eaLnBrk="1" hangingPunct="1"/>
            <a:r>
              <a:rPr lang="en-US" altLang="en-US" sz="1600" b="0" dirty="0"/>
              <a:t>	</a:t>
            </a:r>
            <a:r>
              <a:rPr lang="en-US" altLang="en-US" sz="1600" b="0" dirty="0" smtClean="0"/>
              <a:t>I = Final intensity of light</a:t>
            </a:r>
          </a:p>
          <a:p>
            <a:pPr eaLnBrk="1" hangingPunct="1"/>
            <a:r>
              <a:rPr lang="en-US" altLang="en-US" sz="1600" b="0" dirty="0"/>
              <a:t>	</a:t>
            </a:r>
            <a:r>
              <a:rPr lang="en-US" altLang="en-US" sz="1600" b="0" dirty="0" smtClean="0"/>
              <a:t>%T = percent transmittance of light</a:t>
            </a:r>
            <a:endParaRPr lang="en-US" altLang="en-US" sz="1600" b="0" dirty="0"/>
          </a:p>
        </p:txBody>
      </p:sp>
    </p:spTree>
    <p:extLst>
      <p:ext uri="{BB962C8B-B14F-4D97-AF65-F5344CB8AC3E}">
        <p14:creationId xmlns:p14="http://schemas.microsoft.com/office/powerpoint/2010/main" val="1088013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571500" y="918181"/>
            <a:ext cx="8001000" cy="17799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Gravimetry, Titrations &amp; Colorimetry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Quantitative Elemental Analysis by Colorimetry</a:t>
            </a:r>
            <a:endParaRPr lang="en-US" altLang="en-US" b="0" dirty="0"/>
          </a:p>
          <a:p>
            <a:pPr marL="1376363" lvl="3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III.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Beer-Lambert Law (Beer’s Law):</a:t>
            </a:r>
          </a:p>
          <a:p>
            <a:pPr marL="1143000" lvl="4" indent="0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endParaRPr lang="en-US" altLang="en-US" sz="1600" b="0" dirty="0" smtClean="0">
              <a:solidFill>
                <a:srgbClr val="002060"/>
              </a:solidFill>
            </a:endParaRPr>
          </a:p>
          <a:p>
            <a:pPr marL="1143000" lvl="4" indent="0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     	</a:t>
            </a:r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32045492"/>
              </p:ext>
            </p:extLst>
          </p:nvPr>
        </p:nvGraphicFramePr>
        <p:xfrm>
          <a:off x="3640138" y="2495550"/>
          <a:ext cx="1252537" cy="406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23" name="Equation" r:id="rId4" imgW="469800" imgH="152280" progId="Equation.DSMT4">
                  <p:embed/>
                </p:oleObj>
              </mc:Choice>
              <mc:Fallback>
                <p:oleObj name="Equation" r:id="rId4" imgW="469800" imgH="152280" progId="Equation.DSMT4">
                  <p:embed/>
                  <p:pic>
                    <p:nvPicPr>
                      <p:cNvPr id="0" name="Object 1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640138" y="2495550"/>
                        <a:ext cx="1252537" cy="406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Text Box 14"/>
          <p:cNvSpPr txBox="1">
            <a:spLocks noChangeArrowheads="1"/>
          </p:cNvSpPr>
          <p:nvPr/>
        </p:nvSpPr>
        <p:spPr bwMode="auto">
          <a:xfrm>
            <a:off x="2438400" y="3048000"/>
            <a:ext cx="5867400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b="0" i="1" dirty="0"/>
              <a:t>w</a:t>
            </a:r>
            <a:r>
              <a:rPr lang="en-US" altLang="en-US" b="0" i="1" dirty="0" smtClean="0"/>
              <a:t>here:	</a:t>
            </a:r>
            <a:r>
              <a:rPr lang="en-US" altLang="en-US" b="0" dirty="0" smtClean="0">
                <a:latin typeface="Symbol" panose="05050102010706020507" pitchFamily="18" charset="2"/>
              </a:rPr>
              <a:t>e</a:t>
            </a:r>
            <a:r>
              <a:rPr lang="en-US" altLang="en-US" b="0" dirty="0" smtClean="0"/>
              <a:t> = Molar absorptivity (units, L/mol-cm)</a:t>
            </a:r>
          </a:p>
          <a:p>
            <a:pPr eaLnBrk="1" hangingPunct="1"/>
            <a:r>
              <a:rPr lang="en-US" altLang="en-US" b="0" dirty="0"/>
              <a:t>	</a:t>
            </a:r>
            <a:r>
              <a:rPr lang="en-US" altLang="en-US" b="0" dirty="0" smtClean="0"/>
              <a:t>b = Path length of light through sample (cm)</a:t>
            </a:r>
          </a:p>
          <a:p>
            <a:pPr eaLnBrk="1" hangingPunct="1"/>
            <a:r>
              <a:rPr lang="en-US" altLang="en-US" b="0" dirty="0"/>
              <a:t>	</a:t>
            </a:r>
            <a:r>
              <a:rPr lang="en-US" altLang="en-US" b="0" dirty="0" smtClean="0"/>
              <a:t>c = Concentration of absorbing species (mol/L)</a:t>
            </a:r>
          </a:p>
          <a:p>
            <a:pPr eaLnBrk="1" hangingPunct="1"/>
            <a:r>
              <a:rPr lang="en-US" altLang="en-US" b="0" dirty="0" smtClean="0"/>
              <a:t>	A = Absorbance</a:t>
            </a:r>
          </a:p>
          <a:p>
            <a:pPr eaLnBrk="1" hangingPunct="1"/>
            <a:r>
              <a:rPr lang="en-US" altLang="en-US" b="0" dirty="0"/>
              <a:t>	 </a:t>
            </a:r>
            <a:r>
              <a:rPr lang="en-US" altLang="en-US" b="0" dirty="0" smtClean="0"/>
              <a:t>  = -log(I/I</a:t>
            </a:r>
            <a:r>
              <a:rPr lang="en-US" altLang="en-US" b="0" baseline="-25000" dirty="0" smtClean="0"/>
              <a:t>o</a:t>
            </a:r>
            <a:r>
              <a:rPr lang="en-US" altLang="en-US" b="0" dirty="0" smtClean="0"/>
              <a:t>)</a:t>
            </a:r>
          </a:p>
          <a:p>
            <a:pPr eaLnBrk="1" hangingPunct="1"/>
            <a:r>
              <a:rPr lang="en-US" altLang="en-US" b="0" dirty="0" smtClean="0"/>
              <a:t>	   = -log(%T/100)</a:t>
            </a:r>
            <a:endParaRPr lang="en-US" altLang="en-US" b="0" dirty="0"/>
          </a:p>
        </p:txBody>
      </p:sp>
      <p:pic>
        <p:nvPicPr>
          <p:cNvPr id="19" name="Picture 6" descr="062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12"/>
          <a:stretch>
            <a:fillRect/>
          </a:stretch>
        </p:blipFill>
        <p:spPr bwMode="auto">
          <a:xfrm>
            <a:off x="88900" y="4953000"/>
            <a:ext cx="8966200" cy="1811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975649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71500" y="918181"/>
            <a:ext cx="8001000" cy="4791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Gravimetry, Titrations &amp; Colorimetry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Quantitative Elemental Analysis by Colorimetry</a:t>
            </a:r>
            <a:endParaRPr lang="en-US" altLang="en-US" b="0" dirty="0"/>
          </a:p>
          <a:p>
            <a:pPr marL="1376363" lvl="3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IV.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Assumptions behind Beer’s Law:</a:t>
            </a:r>
            <a:endParaRPr lang="en-US" altLang="en-US" sz="1600" b="0" dirty="0"/>
          </a:p>
          <a:p>
            <a:pPr marL="1604963" lvl="4" indent="-461963" eaLnBrk="1" hangingPunct="1">
              <a:spcBef>
                <a:spcPts val="600"/>
              </a:spcBef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All absorbing species act independently of each other</a:t>
            </a:r>
          </a:p>
          <a:p>
            <a:pPr marL="1604963" lvl="4" indent="-461963" eaLnBrk="1" hangingPunct="1">
              <a:spcBef>
                <a:spcPts val="600"/>
              </a:spcBef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The light being used for the absorbance measurement is “monochromatic”</a:t>
            </a:r>
          </a:p>
          <a:p>
            <a:pPr marL="1604963" lvl="4" indent="-461963" eaLnBrk="1" hangingPunct="1">
              <a:spcBef>
                <a:spcPts val="600"/>
              </a:spcBef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All detected rays of light that pass through the sample have the same distance of travel</a:t>
            </a:r>
          </a:p>
          <a:p>
            <a:pPr marL="1604963" lvl="4" indent="-461963" eaLnBrk="1" hangingPunct="1">
              <a:spcBef>
                <a:spcPts val="600"/>
              </a:spcBef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The concentration of absorbing species is constant throughout the path of light in the sample</a:t>
            </a:r>
          </a:p>
          <a:p>
            <a:pPr marL="1604963" lvl="4" indent="-461963" eaLnBrk="1" hangingPunct="1">
              <a:spcBef>
                <a:spcPts val="600"/>
              </a:spcBef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The light that is being used to measure the absorbance is not scattered by the sample</a:t>
            </a:r>
          </a:p>
          <a:p>
            <a:pPr marL="1604963" lvl="4" indent="-461963" eaLnBrk="1" hangingPunct="1">
              <a:spcBef>
                <a:spcPts val="600"/>
              </a:spcBef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The amount of light entering the sample is not large enough to cause saturation of the absorbing species in the sample</a:t>
            </a:r>
          </a:p>
        </p:txBody>
      </p:sp>
    </p:spTree>
    <p:extLst>
      <p:ext uri="{BB962C8B-B14F-4D97-AF65-F5344CB8AC3E}">
        <p14:creationId xmlns:p14="http://schemas.microsoft.com/office/powerpoint/2010/main" val="13521976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571500" y="918181"/>
            <a:ext cx="8001000" cy="39344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Gravimetry, Titrations &amp; Colorimetry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Quantitative Elemental Analysis by Colorimetry</a:t>
            </a:r>
            <a:endParaRPr lang="en-US" altLang="en-US" b="0" dirty="0"/>
          </a:p>
          <a:p>
            <a:pPr marL="1376363" lvl="3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IV.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Limitations of Beer’s Law – a consequence of the assumptions in Beer’s law</a:t>
            </a:r>
            <a:endParaRPr lang="en-US" altLang="en-US" sz="1600" b="0" dirty="0"/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Non-linearities due to intermolecular interactions</a:t>
            </a:r>
          </a:p>
          <a:p>
            <a:pPr marL="2062163" lvl="5" indent="-461963" eaLnBrk="1" hangingPunct="1">
              <a:spcBef>
                <a:spcPts val="0"/>
              </a:spcBef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Self-aggregation effects and electrolyte effects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Dynamic dissociation or association of analyte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Instrumental –Polychromatic radiation</a:t>
            </a:r>
          </a:p>
          <a:p>
            <a:pPr marL="2062163" lvl="5" indent="-461963" eaLnBrk="1" fontAlgn="auto" hangingPunct="1">
              <a:spcBef>
                <a:spcPts val="0"/>
              </a:spcBef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Different molar adsorptivities at different wavelengths leads </a:t>
            </a:r>
            <a:r>
              <a:rPr lang="en-US" altLang="en-US" sz="1400" dirty="0">
                <a:solidFill>
                  <a:prstClr val="black"/>
                </a:solidFill>
                <a:cs typeface="Arial" panose="020B0604020202020204" pitchFamily="34" charset="0"/>
              </a:rPr>
              <a:t>to non-linearities </a:t>
            </a:r>
            <a:r>
              <a:rPr lang="en-US" altLang="en-US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in Beer’s Law</a:t>
            </a:r>
            <a:endParaRPr lang="en-US" altLang="en-US" sz="1600" b="0" dirty="0" smtClean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Stray Radiation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Mis-matched cells</a:t>
            </a:r>
          </a:p>
          <a:p>
            <a:pPr marL="2062163" lvl="5" indent="-461963" eaLnBrk="1" hangingPunct="1">
              <a:spcBef>
                <a:spcPts val="0"/>
              </a:spcBef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>
                <a:solidFill>
                  <a:prstClr val="black"/>
                </a:solidFill>
                <a:cs typeface="Arial" panose="020B0604020202020204" pitchFamily="34" charset="0"/>
              </a:rPr>
              <a:t>Non-zero intercept in calibration curve</a:t>
            </a:r>
            <a:endParaRPr lang="en-US" altLang="en-US" sz="1400" b="0" dirty="0">
              <a:solidFill>
                <a:srgbClr val="002060"/>
              </a:solidFill>
            </a:endParaRPr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9035849"/>
              </p:ext>
            </p:extLst>
          </p:nvPr>
        </p:nvGraphicFramePr>
        <p:xfrm>
          <a:off x="3573462" y="5638800"/>
          <a:ext cx="3589338" cy="50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4590" name="Equation" r:id="rId4" imgW="1346040" imgH="190440" progId="Equation.DSMT4">
                  <p:embed/>
                </p:oleObj>
              </mc:Choice>
              <mc:Fallback>
                <p:oleObj name="Equation" r:id="rId4" imgW="1346040" imgH="190440" progId="Equation.DSMT4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73462" y="5638800"/>
                        <a:ext cx="3589338" cy="50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1904494" y="5684614"/>
            <a:ext cx="148986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i="1" dirty="0" smtClean="0">
                <a:solidFill>
                  <a:schemeClr val="accent2"/>
                </a:solidFill>
              </a:rPr>
              <a:t>In Reality:</a:t>
            </a:r>
          </a:p>
        </p:txBody>
      </p:sp>
    </p:spTree>
    <p:extLst>
      <p:ext uri="{BB962C8B-B14F-4D97-AF65-F5344CB8AC3E}">
        <p14:creationId xmlns:p14="http://schemas.microsoft.com/office/powerpoint/2010/main" val="2063784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76200" y="898535"/>
            <a:ext cx="8766175" cy="3016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Chemical Methods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Methods of Sample Preparation for Elemental Analysis:</a:t>
            </a:r>
            <a:endParaRPr lang="en-US" altLang="en-US" b="0" dirty="0"/>
          </a:p>
          <a:p>
            <a:pPr marL="1376363" lvl="3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+mj-lt"/>
              <a:buAutoNum type="romanUcPeriod"/>
            </a:pPr>
            <a:r>
              <a:rPr lang="en-US" altLang="en-US" sz="1600" b="0" dirty="0" smtClean="0"/>
              <a:t>Simple sample dissolution: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Water: </a:t>
            </a:r>
            <a:r>
              <a:rPr lang="en-US" altLang="en-US" sz="1400" b="0" dirty="0" smtClean="0"/>
              <a:t>Good for dissolving many inorganic compounds and some organic compounds. 	Slight amount of acid often added to prevent hydrolysis and precipitation of 	metal cations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Organic solvents: </a:t>
            </a:r>
            <a:r>
              <a:rPr lang="en-US" altLang="en-US" sz="1400" b="0" dirty="0" smtClean="0"/>
              <a:t>Includes alcohols, chlorinated hydrocarbons, ketones, </a:t>
            </a:r>
            <a:r>
              <a:rPr lang="en-US" altLang="en-US" sz="1400" b="0" i="1" dirty="0" smtClean="0"/>
              <a:t>etc.</a:t>
            </a:r>
            <a:r>
              <a:rPr lang="en-US" altLang="en-US" sz="1400" b="0" dirty="0" smtClean="0"/>
              <a:t> Typically used to dissolve organic compounds for analysis</a:t>
            </a:r>
            <a:endParaRPr lang="en-US" altLang="en-US" sz="1600" b="0" dirty="0" smtClean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Mineral acids: </a:t>
            </a:r>
            <a:r>
              <a:rPr lang="en-US" altLang="en-US" sz="1400" b="0" dirty="0" smtClean="0"/>
              <a:t>Includes nitric acid, hydrochloric acid, </a:t>
            </a:r>
            <a:r>
              <a:rPr lang="en-US" altLang="en-US" sz="1400" b="0" i="1" dirty="0" smtClean="0"/>
              <a:t>aqua regia</a:t>
            </a:r>
            <a:r>
              <a:rPr lang="en-US" altLang="en-US" sz="1400" b="0" dirty="0" smtClean="0"/>
              <a:t>, sulfuric acid, </a:t>
            </a:r>
            <a:r>
              <a:rPr lang="en-US" altLang="en-US" sz="1400" b="0" i="1" dirty="0" smtClean="0"/>
              <a:t>etc. </a:t>
            </a:r>
            <a:r>
              <a:rPr lang="en-US" altLang="en-US" sz="1400" b="0" dirty="0" smtClean="0"/>
              <a:t>Dissolves most  metals, metal alloys, metal oxides, carbonates and sulfides.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4" name="My Movie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75322" y="4297309"/>
            <a:ext cx="3990975" cy="2243171"/>
          </a:xfrm>
          <a:prstGeom prst="rect">
            <a:avLst/>
          </a:prstGeom>
        </p:spPr>
      </p:pic>
      <p:sp>
        <p:nvSpPr>
          <p:cNvPr id="5" name="Text Box 10"/>
          <p:cNvSpPr txBox="1">
            <a:spLocks noChangeArrowheads="1"/>
          </p:cNvSpPr>
          <p:nvPr/>
        </p:nvSpPr>
        <p:spPr bwMode="auto">
          <a:xfrm>
            <a:off x="4800600" y="4724400"/>
            <a:ext cx="4114800" cy="4924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400" dirty="0" smtClean="0">
                <a:solidFill>
                  <a:schemeClr val="accent2"/>
                </a:solidFill>
              </a:rPr>
              <a:t>Gold dissolved in aqua regia </a:t>
            </a:r>
          </a:p>
          <a:p>
            <a:pPr algn="ctr" eaLnBrk="1" hangingPunct="1"/>
            <a:r>
              <a:rPr lang="en-US" altLang="en-US" sz="1200" dirty="0" smtClean="0"/>
              <a:t>[1:3  mixture of nitric acid and hydrochloric acid ] </a:t>
            </a:r>
            <a:endParaRPr lang="en-US" altLang="en-US" sz="1200" dirty="0"/>
          </a:p>
        </p:txBody>
      </p:sp>
    </p:spTree>
    <p:extLst>
      <p:ext uri="{BB962C8B-B14F-4D97-AF65-F5344CB8AC3E}">
        <p14:creationId xmlns:p14="http://schemas.microsoft.com/office/powerpoint/2010/main" val="193142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08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remove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D:\UNL\824\Dave Hage Files\115200-Hage_Art_CH16-20\Chapter 17\17_19_Figure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523" r="46970" b="15510"/>
          <a:stretch/>
        </p:blipFill>
        <p:spPr bwMode="auto">
          <a:xfrm>
            <a:off x="5181600" y="3325091"/>
            <a:ext cx="3779474" cy="2923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3352800"/>
            <a:ext cx="3724275" cy="28000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62264" y="1066800"/>
            <a:ext cx="8001000" cy="1482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Gravimetry, Titrations &amp; Colorimetry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Quantitative Elemental Analysis by Colorimetry</a:t>
            </a:r>
            <a:endParaRPr lang="en-US" altLang="en-US" b="0" dirty="0"/>
          </a:p>
          <a:p>
            <a:pPr marL="1376363" lvl="3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AutoNum type="romanUcPeriod" startAt="5"/>
            </a:pPr>
            <a:r>
              <a:rPr lang="en-US" altLang="en-US" sz="1600" b="0" dirty="0" smtClean="0"/>
              <a:t>Errors in Applying Beer’s Law to measure a concentration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Need to keep </a:t>
            </a:r>
            <a:r>
              <a:rPr lang="en-US" altLang="en-US" sz="1600" i="1" dirty="0">
                <a:solidFill>
                  <a:srgbClr val="002060"/>
                </a:solidFill>
              </a:rPr>
              <a:t>A</a:t>
            </a:r>
            <a:r>
              <a:rPr lang="en-US" altLang="en-US" sz="1600" b="0" dirty="0">
                <a:solidFill>
                  <a:srgbClr val="002060"/>
                </a:solidFill>
              </a:rPr>
              <a:t> in range of 0.1 – 1.5 absorbance units (80 -3%T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)</a:t>
            </a:r>
            <a:endParaRPr lang="en-US" altLang="en-US" sz="1600" b="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6903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" name="Text Box 5"/>
          <p:cNvSpPr txBox="1">
            <a:spLocks noChangeArrowheads="1"/>
          </p:cNvSpPr>
          <p:nvPr/>
        </p:nvSpPr>
        <p:spPr bwMode="auto">
          <a:xfrm>
            <a:off x="562264" y="1066800"/>
            <a:ext cx="8001000" cy="32162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Gravimetry, Titrations &amp; Colorimetry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Quantitative Elemental Analysis by Colorimetry</a:t>
            </a:r>
            <a:endParaRPr lang="en-US" altLang="en-US" b="0" dirty="0"/>
          </a:p>
          <a:p>
            <a:pPr marL="1376363" lvl="3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VI.	Manual Colorimetric Measurements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Equilibrium-Based Measurements:</a:t>
            </a:r>
          </a:p>
          <a:p>
            <a:pPr marL="2062163" lvl="5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Allow reaction of analyte and reagent to reach completion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400" b="0" dirty="0" smtClean="0">
                <a:solidFill>
                  <a:srgbClr val="002060"/>
                </a:solidFill>
              </a:rPr>
              <a:t>Absorbance measurement of the final solution – endpoint measurement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Kinetic-Based </a:t>
            </a:r>
            <a:r>
              <a:rPr lang="en-US" altLang="en-US" sz="1600" b="0" dirty="0">
                <a:solidFill>
                  <a:srgbClr val="002060"/>
                </a:solidFill>
              </a:rPr>
              <a:t>Measurements:</a:t>
            </a:r>
          </a:p>
          <a:p>
            <a:pPr marL="2062163" lvl="5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Follows the consumption of analyte</a:t>
            </a:r>
            <a:r>
              <a:rPr lang="en-US" altLang="en-US" sz="1400" dirty="0"/>
              <a:t> </a:t>
            </a:r>
            <a:r>
              <a:rPr lang="en-US" altLang="en-US" sz="1400" dirty="0" smtClean="0"/>
              <a:t>or reagent; or the production of the product</a:t>
            </a:r>
            <a:endParaRPr lang="en-US" altLang="en-US" sz="1400" dirty="0"/>
          </a:p>
          <a:p>
            <a:pPr marL="2062163" lvl="5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/>
              <a:t>Absorbance measurement </a:t>
            </a:r>
            <a:r>
              <a:rPr lang="en-US" altLang="en-US" sz="1400" dirty="0" smtClean="0"/>
              <a:t>as a function of time</a:t>
            </a:r>
            <a:endParaRPr lang="en-US" altLang="en-US" sz="1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47950" y="4370187"/>
            <a:ext cx="6496050" cy="2000250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4696691" y="6414310"/>
            <a:ext cx="3962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i="1" dirty="0">
                <a:solidFill>
                  <a:schemeClr val="accent2"/>
                </a:solidFill>
              </a:rPr>
              <a:t>Analytical methods </a:t>
            </a:r>
            <a:r>
              <a:rPr lang="en-US" altLang="en-US" sz="1200" dirty="0" smtClean="0">
                <a:solidFill>
                  <a:schemeClr val="accent2"/>
                </a:solidFill>
              </a:rPr>
              <a:t>2014 6(14):10.1039/c4ay00260a</a:t>
            </a:r>
            <a:endParaRPr lang="en-US" altLang="en-US" sz="1200" dirty="0" smtClean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109" y="5546436"/>
            <a:ext cx="284249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600" dirty="0"/>
              <a:t>H</a:t>
            </a:r>
            <a:r>
              <a:rPr lang="en-US" sz="1600" dirty="0" smtClean="0"/>
              <a:t>ydrogen peroxide produced </a:t>
            </a:r>
          </a:p>
          <a:p>
            <a:pPr algn="just"/>
            <a:r>
              <a:rPr lang="en-US" sz="1600" dirty="0" smtClean="0"/>
              <a:t>in the glucose oxidase reaction:</a:t>
            </a:r>
            <a:endParaRPr lang="en-US" sz="1600" dirty="0"/>
          </a:p>
        </p:txBody>
      </p:sp>
      <p:sp>
        <p:nvSpPr>
          <p:cNvPr id="12" name="Text Box 10"/>
          <p:cNvSpPr txBox="1">
            <a:spLocks noChangeArrowheads="1"/>
          </p:cNvSpPr>
          <p:nvPr/>
        </p:nvSpPr>
        <p:spPr bwMode="auto">
          <a:xfrm>
            <a:off x="3505200" y="4343400"/>
            <a:ext cx="914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dirty="0" smtClean="0">
                <a:solidFill>
                  <a:srgbClr val="0070C0"/>
                </a:solidFill>
              </a:rPr>
              <a:t>2 minutes</a:t>
            </a:r>
            <a:endParaRPr lang="en-US" altLang="en-US" sz="1200" dirty="0" smtClean="0">
              <a:solidFill>
                <a:srgbClr val="0070C0"/>
              </a:solidFill>
            </a:endParaRPr>
          </a:p>
        </p:txBody>
      </p:sp>
      <p:sp>
        <p:nvSpPr>
          <p:cNvPr id="13" name="Text Box 10"/>
          <p:cNvSpPr txBox="1">
            <a:spLocks noChangeArrowheads="1"/>
          </p:cNvSpPr>
          <p:nvPr/>
        </p:nvSpPr>
        <p:spPr bwMode="auto">
          <a:xfrm>
            <a:off x="7699664" y="4343400"/>
            <a:ext cx="98713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dirty="0" smtClean="0">
                <a:solidFill>
                  <a:srgbClr val="0070C0"/>
                </a:solidFill>
              </a:rPr>
              <a:t>30 minutes</a:t>
            </a:r>
            <a:endParaRPr lang="en-US" altLang="en-US" sz="1200" dirty="0" smtClean="0">
              <a:solidFill>
                <a:srgbClr val="0070C0"/>
              </a:solidFill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5638800" y="4343400"/>
            <a:ext cx="9144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dirty="0" smtClean="0">
                <a:solidFill>
                  <a:srgbClr val="0070C0"/>
                </a:solidFill>
              </a:rPr>
              <a:t>5 minutes</a:t>
            </a:r>
            <a:endParaRPr lang="en-US" altLang="en-US" sz="1200" dirty="0" smtClean="0">
              <a:solidFill>
                <a:srgbClr val="0070C0"/>
              </a:solidFill>
            </a:endParaRPr>
          </a:p>
        </p:txBody>
      </p:sp>
      <p:cxnSp>
        <p:nvCxnSpPr>
          <p:cNvPr id="11" name="Straight Connector 10"/>
          <p:cNvCxnSpPr/>
          <p:nvPr/>
        </p:nvCxnSpPr>
        <p:spPr>
          <a:xfrm>
            <a:off x="3124200" y="5257800"/>
            <a:ext cx="16764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5257800" y="5257800"/>
            <a:ext cx="16764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7315200" y="5257800"/>
            <a:ext cx="1676400" cy="0"/>
          </a:xfrm>
          <a:prstGeom prst="line">
            <a:avLst/>
          </a:pr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962890" y="4816764"/>
            <a:ext cx="173181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/>
              <a:t>Negative controls: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37610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62264" y="1066800"/>
            <a:ext cx="8001000" cy="1749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Gravimetry, Titrations &amp; Colorimetry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Quantitative Elemental Analysis by Colorimetry</a:t>
            </a:r>
            <a:endParaRPr lang="en-US" altLang="en-US" b="0" dirty="0"/>
          </a:p>
          <a:p>
            <a:pPr marL="1376363" lvl="3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VI.	Manual Colorimetric Measurements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Photometric Titrations:</a:t>
            </a:r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b="0" dirty="0" smtClean="0">
                <a:solidFill>
                  <a:srgbClr val="002060"/>
                </a:solidFill>
              </a:rPr>
              <a:t>Use of absorbance measurements to follow the progress of a titration</a:t>
            </a:r>
          </a:p>
        </p:txBody>
      </p:sp>
      <p:pic>
        <p:nvPicPr>
          <p:cNvPr id="5" name="Picture 3" descr="141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25"/>
          <a:stretch>
            <a:fillRect/>
          </a:stretch>
        </p:blipFill>
        <p:spPr bwMode="auto">
          <a:xfrm>
            <a:off x="2743200" y="2897909"/>
            <a:ext cx="5414106" cy="3812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51730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62264" y="1066800"/>
            <a:ext cx="8001000" cy="218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Gravimetry, Titrations &amp; Colorimetry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Quantitative Elemental Analysis by Colorimetry</a:t>
            </a:r>
            <a:endParaRPr lang="en-US" altLang="en-US" b="0" dirty="0"/>
          </a:p>
          <a:p>
            <a:pPr marL="1376363" lvl="3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VI.	Automated Colorimetric Measurements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Flow-Injection Analysis (FIA):</a:t>
            </a:r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Injection of a sample into a system that combines the sample with one or more reagents that results in the formation of a measurable product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3164"/>
          <a:stretch/>
        </p:blipFill>
        <p:spPr>
          <a:xfrm>
            <a:off x="562264" y="3494935"/>
            <a:ext cx="4407037" cy="12077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7" t="27340" r="8197" b="2128"/>
          <a:stretch/>
        </p:blipFill>
        <p:spPr>
          <a:xfrm>
            <a:off x="5283200" y="3429000"/>
            <a:ext cx="3784861" cy="3170873"/>
          </a:xfrm>
          <a:prstGeom prst="rect">
            <a:avLst/>
          </a:prstGeom>
        </p:spPr>
      </p:pic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321101" y="4953000"/>
            <a:ext cx="4648200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en-US" altLang="en-US" sz="1400" dirty="0" smtClean="0">
                <a:solidFill>
                  <a:srgbClr val="C00000"/>
                </a:solidFill>
              </a:rPr>
              <a:t>Flow-injection determination of chloride (a) flow diagram and (b) recorder readout for quadrupole runs on standard containing 5 to 75 ppm of chloride ion</a:t>
            </a:r>
            <a:r>
              <a:rPr lang="en-US" altLang="en-US" sz="1400" i="1" dirty="0" smtClean="0">
                <a:solidFill>
                  <a:srgbClr val="C00000"/>
                </a:solidFill>
              </a:rPr>
              <a:t> </a:t>
            </a:r>
          </a:p>
          <a:p>
            <a:pPr eaLnBrk="1" hangingPunct="1"/>
            <a:endParaRPr lang="en-US" altLang="en-US" sz="1200" i="1" dirty="0" smtClean="0">
              <a:solidFill>
                <a:schemeClr val="accent2"/>
              </a:solidFill>
            </a:endParaRPr>
          </a:p>
          <a:p>
            <a:pPr eaLnBrk="1" hangingPunct="1"/>
            <a:r>
              <a:rPr lang="en-US" altLang="en-US" sz="1200" i="1" dirty="0" smtClean="0">
                <a:solidFill>
                  <a:schemeClr val="accent2"/>
                </a:solidFill>
              </a:rPr>
              <a:t>(</a:t>
            </a:r>
            <a:r>
              <a:rPr lang="en-US" altLang="en-US" sz="1200" i="1" dirty="0" err="1" smtClean="0">
                <a:solidFill>
                  <a:schemeClr val="accent2"/>
                </a:solidFill>
              </a:rPr>
              <a:t>Ruzicka</a:t>
            </a:r>
            <a:r>
              <a:rPr lang="en-US" altLang="en-US" sz="1200" i="1" dirty="0" smtClean="0">
                <a:solidFill>
                  <a:schemeClr val="accent2"/>
                </a:solidFill>
              </a:rPr>
              <a:t> &amp; Hansen Flow Injection Methods 2</a:t>
            </a:r>
            <a:r>
              <a:rPr lang="en-US" altLang="en-US" sz="1200" i="1" baseline="30000" dirty="0" smtClean="0">
                <a:solidFill>
                  <a:schemeClr val="accent2"/>
                </a:solidFill>
              </a:rPr>
              <a:t>nd</a:t>
            </a:r>
            <a:r>
              <a:rPr lang="en-US" altLang="en-US" sz="1200" i="1" dirty="0" smtClean="0">
                <a:solidFill>
                  <a:schemeClr val="accent2"/>
                </a:solidFill>
              </a:rPr>
              <a:t> ed. p. 16, New York: Wiley 1988)</a:t>
            </a:r>
            <a:endParaRPr lang="en-US" altLang="en-US" sz="1200" dirty="0" smtClean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81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4" name="Text Box 5"/>
          <p:cNvSpPr txBox="1">
            <a:spLocks noChangeArrowheads="1"/>
          </p:cNvSpPr>
          <p:nvPr/>
        </p:nvSpPr>
        <p:spPr bwMode="auto">
          <a:xfrm>
            <a:off x="562264" y="1066800"/>
            <a:ext cx="8001000" cy="1964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Gravimetry, Titrations &amp; Colorimetry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Quantitative Elemental Analysis by Colorimetry</a:t>
            </a:r>
            <a:endParaRPr lang="en-US" altLang="en-US" b="0" dirty="0"/>
          </a:p>
          <a:p>
            <a:pPr marL="1376363" lvl="3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VI.	Automated Colorimetric Measurements</a:t>
            </a:r>
          </a:p>
          <a:p>
            <a:pPr marL="1604963" lvl="4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Centrifugal Analysis:</a:t>
            </a:r>
          </a:p>
          <a:p>
            <a:pPr marL="2062163" lvl="5" indent="-461963" eaLnBrk="1" hangingPunct="1">
              <a:spcAft>
                <a:spcPts val="4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Use a centrifuge-type system to add, mix, and incubate sample and reagents for absorbance measurements</a:t>
            </a:r>
          </a:p>
        </p:txBody>
      </p:sp>
      <p:sp>
        <p:nvSpPr>
          <p:cNvPr id="8" name="Text Box 10"/>
          <p:cNvSpPr txBox="1">
            <a:spLocks noChangeArrowheads="1"/>
          </p:cNvSpPr>
          <p:nvPr/>
        </p:nvSpPr>
        <p:spPr bwMode="auto">
          <a:xfrm>
            <a:off x="6019800" y="6617808"/>
            <a:ext cx="312420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dirty="0" smtClean="0">
                <a:solidFill>
                  <a:schemeClr val="accent2"/>
                </a:solidFill>
              </a:rPr>
              <a:t>Coleman</a:t>
            </a:r>
            <a:r>
              <a:rPr lang="en-US" altLang="en-US" sz="1200" i="1" dirty="0" smtClean="0">
                <a:solidFill>
                  <a:schemeClr val="accent2"/>
                </a:solidFill>
              </a:rPr>
              <a:t> et al .Amer. Lab., </a:t>
            </a:r>
            <a:r>
              <a:rPr lang="en-US" altLang="en-US" sz="1200" dirty="0" smtClean="0">
                <a:solidFill>
                  <a:schemeClr val="accent2"/>
                </a:solidFill>
              </a:rPr>
              <a:t>1971 3(7):26</a:t>
            </a:r>
            <a:endParaRPr lang="en-US" altLang="en-US" sz="1200" dirty="0" smtClean="0">
              <a:solidFill>
                <a:schemeClr val="accent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7414" y="3031440"/>
            <a:ext cx="4705350" cy="3552825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2453651" y="3167102"/>
            <a:ext cx="4505036" cy="3329464"/>
            <a:chOff x="143164" y="3223736"/>
            <a:chExt cx="4505036" cy="3329464"/>
          </a:xfrm>
        </p:grpSpPr>
        <p:sp>
          <p:nvSpPr>
            <p:cNvPr id="13" name="TextBox 12"/>
            <p:cNvSpPr txBox="1"/>
            <p:nvPr/>
          </p:nvSpPr>
          <p:spPr>
            <a:xfrm>
              <a:off x="3593524" y="5486400"/>
              <a:ext cx="1054676" cy="95410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Reaction mixture</a:t>
              </a:r>
            </a:p>
            <a:p>
              <a:pPr algn="ctr"/>
              <a:r>
                <a:rPr lang="en-US" sz="1400" b="1" dirty="0"/>
                <a:t>a</a:t>
              </a:r>
              <a:r>
                <a:rPr lang="en-US" sz="1400" b="1" dirty="0" smtClean="0"/>
                <a:t>fter transfer</a:t>
              </a:r>
              <a:endParaRPr lang="en-US" sz="1400" b="1" dirty="0"/>
            </a:p>
          </p:txBody>
        </p:sp>
        <p:sp>
          <p:nvSpPr>
            <p:cNvPr id="9" name="Rectangle 8"/>
            <p:cNvSpPr/>
            <p:nvPr/>
          </p:nvSpPr>
          <p:spPr>
            <a:xfrm>
              <a:off x="143164" y="3285363"/>
              <a:ext cx="838200" cy="5056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2359602" y="6029980"/>
              <a:ext cx="1402179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Light from </a:t>
              </a:r>
            </a:p>
            <a:p>
              <a:pPr algn="ctr"/>
              <a:r>
                <a:rPr lang="en-US" sz="1400" b="1" dirty="0" err="1" smtClean="0"/>
                <a:t>monochromator</a:t>
              </a:r>
              <a:endParaRPr lang="en-US" sz="1400" b="1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242332" y="3263763"/>
              <a:ext cx="789832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Axis of</a:t>
              </a:r>
            </a:p>
            <a:p>
              <a:pPr algn="ctr"/>
              <a:r>
                <a:rPr lang="en-US" sz="1400" b="1" dirty="0" smtClean="0"/>
                <a:t>rotation</a:t>
              </a:r>
              <a:endParaRPr lang="en-US" sz="1400" b="1" dirty="0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1066800" y="5796971"/>
              <a:ext cx="1000884" cy="50569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85116" y="5867400"/>
              <a:ext cx="1109022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1400" b="1" dirty="0" smtClean="0"/>
                <a:t>Removable</a:t>
              </a:r>
            </a:p>
            <a:p>
              <a:pPr algn="ctr"/>
              <a:r>
                <a:rPr lang="en-US" sz="1400" b="1" dirty="0"/>
                <a:t>t</a:t>
              </a:r>
              <a:r>
                <a:rPr lang="en-US" sz="1400" b="1" dirty="0" smtClean="0"/>
                <a:t>ransfer disk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3761781" y="4497460"/>
              <a:ext cx="886419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b="1" dirty="0" smtClean="0"/>
                <a:t>Quartz</a:t>
              </a:r>
            </a:p>
            <a:p>
              <a:r>
                <a:rPr lang="en-US" sz="1400" b="1" dirty="0" smtClean="0"/>
                <a:t>windows</a:t>
              </a:r>
              <a:endParaRPr lang="en-US" sz="1400" b="1" dirty="0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3226879" y="3989806"/>
              <a:ext cx="733290" cy="35903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3276600" y="4035623"/>
              <a:ext cx="886419" cy="307777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Spacer</a:t>
              </a:r>
              <a:endParaRPr lang="en-US" sz="1400" b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2558472" y="3223736"/>
              <a:ext cx="1436255" cy="738664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Light to</a:t>
              </a:r>
            </a:p>
            <a:p>
              <a:pPr algn="ctr"/>
              <a:r>
                <a:rPr lang="en-US" sz="1400" b="1" dirty="0" smtClean="0"/>
                <a:t>Photomultiplier</a:t>
              </a:r>
            </a:p>
            <a:p>
              <a:pPr algn="ctr"/>
              <a:r>
                <a:rPr lang="en-US" sz="1400" b="1" dirty="0" smtClean="0"/>
                <a:t>tube</a:t>
              </a:r>
              <a:endParaRPr lang="en-US" sz="1400" b="1" dirty="0"/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1669879" y="3962400"/>
              <a:ext cx="1301921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Reagent before transfer</a:t>
              </a:r>
              <a:endParaRPr lang="en-US" sz="1400" b="1" dirty="0"/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1285116" y="3439180"/>
              <a:ext cx="1301921" cy="52322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b="1" dirty="0" smtClean="0"/>
                <a:t>Sample before transfer</a:t>
              </a:r>
              <a:endParaRPr lang="en-US" sz="1400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6079049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152400" y="1066800"/>
            <a:ext cx="8766175" cy="6663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2860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743200" indent="-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3200400" indent="-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657600" indent="-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4114800" indent="-4572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>
              <a:spcAft>
                <a:spcPts val="1200"/>
              </a:spcAft>
            </a:pPr>
            <a:r>
              <a:rPr lang="en-US" altLang="en-US" sz="2000" b="0" i="1" dirty="0" smtClean="0">
                <a:solidFill>
                  <a:schemeClr val="tx2"/>
                </a:solidFill>
              </a:rPr>
              <a:t>Learning Objectives</a:t>
            </a:r>
            <a:endParaRPr lang="en-US" altLang="en-US" b="0" i="1" dirty="0">
              <a:solidFill>
                <a:schemeClr val="tx2"/>
              </a:solidFill>
            </a:endParaRPr>
          </a:p>
          <a:p>
            <a:pPr marL="461962" lvl="2" indent="0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>
                <a:solidFill>
                  <a:srgbClr val="C00000"/>
                </a:solidFill>
              </a:rPr>
              <a:t>1.</a:t>
            </a:r>
            <a:r>
              <a:rPr lang="en-US" altLang="en-US" sz="1600" b="0" dirty="0" smtClean="0"/>
              <a:t>	Be able to define or describe each of the following methods and describe how they 	can be used for quantitative analysis:</a:t>
            </a:r>
            <a:endParaRPr lang="en-US" altLang="en-US" sz="1600" b="0" dirty="0" smtClean="0"/>
          </a:p>
          <a:p>
            <a:pPr marL="461962" lvl="2" indent="0" eaLnBrk="1" hangingPunct="1">
              <a:spcAft>
                <a:spcPts val="300"/>
              </a:spcAft>
              <a:buClr>
                <a:srgbClr val="CC3300"/>
              </a:buClr>
              <a:buSzPct val="100000"/>
            </a:pPr>
            <a:r>
              <a:rPr lang="en-US" altLang="en-US" sz="1600" b="0" dirty="0"/>
              <a:t>	</a:t>
            </a:r>
            <a:r>
              <a:rPr lang="en-US" altLang="en-US" sz="1600" b="0" dirty="0" smtClean="0"/>
              <a:t>	</a:t>
            </a:r>
            <a:r>
              <a:rPr lang="en-US" altLang="en-US" sz="1400" dirty="0" smtClean="0">
                <a:solidFill>
                  <a:srgbClr val="C00000"/>
                </a:solidFill>
              </a:rPr>
              <a:t>Gravimetry</a:t>
            </a:r>
            <a:r>
              <a:rPr lang="en-US" altLang="en-US" sz="1400" dirty="0" smtClean="0">
                <a:solidFill>
                  <a:srgbClr val="C00000"/>
                </a:solidFill>
              </a:rPr>
              <a:t>	</a:t>
            </a:r>
            <a:r>
              <a:rPr lang="en-US" altLang="en-US" sz="1400" dirty="0" smtClean="0">
                <a:solidFill>
                  <a:srgbClr val="C00000"/>
                </a:solidFill>
              </a:rPr>
              <a:t>Colorimetry	Centrifugal Analysis</a:t>
            </a:r>
            <a:endParaRPr lang="en-US" altLang="en-US" sz="1400" dirty="0" smtClean="0">
              <a:solidFill>
                <a:srgbClr val="C00000"/>
              </a:solidFill>
            </a:endParaRPr>
          </a:p>
          <a:p>
            <a:pPr marL="461962" lvl="2" indent="0" eaLnBrk="1" hangingPunct="1">
              <a:spcAft>
                <a:spcPts val="300"/>
              </a:spcAft>
              <a:buClr>
                <a:srgbClr val="CC3300"/>
              </a:buClr>
              <a:buSzPct val="100000"/>
            </a:pPr>
            <a:r>
              <a:rPr lang="en-US" altLang="en-US" sz="1400" dirty="0">
                <a:solidFill>
                  <a:srgbClr val="C00000"/>
                </a:solidFill>
              </a:rPr>
              <a:t>	</a:t>
            </a:r>
            <a:r>
              <a:rPr lang="en-US" altLang="en-US" sz="1400" dirty="0" smtClean="0">
                <a:solidFill>
                  <a:srgbClr val="C00000"/>
                </a:solidFill>
              </a:rPr>
              <a:t>	</a:t>
            </a:r>
            <a:r>
              <a:rPr lang="en-US" altLang="en-US" sz="1400" dirty="0" smtClean="0">
                <a:solidFill>
                  <a:srgbClr val="C00000"/>
                </a:solidFill>
              </a:rPr>
              <a:t>Titrations</a:t>
            </a:r>
            <a:r>
              <a:rPr lang="en-US" altLang="en-US" sz="1400" dirty="0">
                <a:solidFill>
                  <a:srgbClr val="C00000"/>
                </a:solidFill>
              </a:rPr>
              <a:t>:	 </a:t>
            </a:r>
            <a:r>
              <a:rPr lang="en-US" altLang="en-US" sz="1400" dirty="0" smtClean="0">
                <a:solidFill>
                  <a:srgbClr val="C00000"/>
                </a:solidFill>
              </a:rPr>
              <a:t>			Flow-Injection </a:t>
            </a:r>
            <a:r>
              <a:rPr lang="en-US" altLang="en-US" sz="1400" dirty="0">
                <a:solidFill>
                  <a:srgbClr val="C00000"/>
                </a:solidFill>
              </a:rPr>
              <a:t>Analysis</a:t>
            </a:r>
            <a:endParaRPr lang="en-US" altLang="en-US" sz="1400" dirty="0" smtClean="0">
              <a:solidFill>
                <a:srgbClr val="C00000"/>
              </a:solidFill>
            </a:endParaRPr>
          </a:p>
          <a:p>
            <a:pPr marL="461962" lvl="2" indent="0" eaLnBrk="1" hangingPunct="1">
              <a:spcAft>
                <a:spcPts val="300"/>
              </a:spcAft>
              <a:buClr>
                <a:srgbClr val="CC3300"/>
              </a:buClr>
              <a:buSzPct val="100000"/>
            </a:pPr>
            <a:r>
              <a:rPr lang="en-US" altLang="en-US" sz="1400" dirty="0">
                <a:solidFill>
                  <a:srgbClr val="C00000"/>
                </a:solidFill>
              </a:rPr>
              <a:t>	</a:t>
            </a:r>
            <a:r>
              <a:rPr lang="en-US" altLang="en-US" sz="1400" dirty="0" smtClean="0">
                <a:solidFill>
                  <a:srgbClr val="C00000"/>
                </a:solidFill>
              </a:rPr>
              <a:t>		</a:t>
            </a:r>
            <a:r>
              <a:rPr lang="en-US" altLang="en-US" sz="1400" dirty="0" smtClean="0">
                <a:solidFill>
                  <a:srgbClr val="002060"/>
                </a:solidFill>
              </a:rPr>
              <a:t>Precipitation-Based</a:t>
            </a:r>
          </a:p>
          <a:p>
            <a:pPr marL="461962" lvl="2" indent="0" eaLnBrk="1" hangingPunct="1">
              <a:spcAft>
                <a:spcPts val="300"/>
              </a:spcAft>
              <a:buClr>
                <a:srgbClr val="CC3300"/>
              </a:buClr>
              <a:buSzPct val="100000"/>
            </a:pPr>
            <a:r>
              <a:rPr lang="en-US" altLang="en-US" sz="1400" dirty="0">
                <a:solidFill>
                  <a:srgbClr val="002060"/>
                </a:solidFill>
              </a:rPr>
              <a:t>	</a:t>
            </a:r>
            <a:r>
              <a:rPr lang="en-US" altLang="en-US" sz="1400" dirty="0" smtClean="0">
                <a:solidFill>
                  <a:srgbClr val="002060"/>
                </a:solidFill>
              </a:rPr>
              <a:t>		Redox</a:t>
            </a:r>
          </a:p>
          <a:p>
            <a:pPr marL="461962" lvl="2" indent="0" eaLnBrk="1" hangingPunct="1">
              <a:spcAft>
                <a:spcPts val="300"/>
              </a:spcAft>
              <a:buClr>
                <a:srgbClr val="CC3300"/>
              </a:buClr>
              <a:buSzPct val="100000"/>
            </a:pPr>
            <a:r>
              <a:rPr lang="en-US" altLang="en-US" sz="1400" dirty="0">
                <a:solidFill>
                  <a:srgbClr val="002060"/>
                </a:solidFill>
              </a:rPr>
              <a:t>	</a:t>
            </a:r>
            <a:r>
              <a:rPr lang="en-US" altLang="en-US" sz="1400" dirty="0" smtClean="0">
                <a:solidFill>
                  <a:srgbClr val="002060"/>
                </a:solidFill>
              </a:rPr>
              <a:t>		Photometric Titration</a:t>
            </a:r>
          </a:p>
          <a:p>
            <a:pPr marL="461962" lvl="2" indent="0" eaLnBrk="1" hangingPunct="1">
              <a:spcAft>
                <a:spcPts val="300"/>
              </a:spcAft>
              <a:buClr>
                <a:srgbClr val="CC3300"/>
              </a:buClr>
              <a:buSzPct val="100000"/>
            </a:pPr>
            <a:r>
              <a:rPr lang="en-US" altLang="en-US" sz="1400" dirty="0">
                <a:solidFill>
                  <a:srgbClr val="002060"/>
                </a:solidFill>
              </a:rPr>
              <a:t>	</a:t>
            </a:r>
            <a:r>
              <a:rPr lang="en-US" altLang="en-US" sz="1400" dirty="0" smtClean="0">
                <a:solidFill>
                  <a:srgbClr val="002060"/>
                </a:solidFill>
              </a:rPr>
              <a:t>		Complexometric (EDTA)</a:t>
            </a:r>
            <a:endParaRPr lang="en-US" altLang="en-US" sz="1400" dirty="0" smtClean="0">
              <a:solidFill>
                <a:srgbClr val="002060"/>
              </a:solidFill>
            </a:endParaRPr>
          </a:p>
          <a:p>
            <a:pPr marL="461962" lvl="2" indent="0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>
                <a:solidFill>
                  <a:srgbClr val="C00000"/>
                </a:solidFill>
              </a:rPr>
              <a:t>2.</a:t>
            </a:r>
            <a:r>
              <a:rPr lang="en-US" altLang="en-US" sz="1600" b="0" dirty="0" smtClean="0"/>
              <a:t>	</a:t>
            </a:r>
            <a:r>
              <a:rPr lang="en-US" altLang="en-US" sz="1600" b="0" dirty="0" smtClean="0"/>
              <a:t>Be able to compare and contrast the advantages and disadvantages of gravimetry, 	titrations and colorimetric methods. Know the general requirements of each of these 	methods.</a:t>
            </a:r>
            <a:endParaRPr lang="en-US" altLang="en-US" sz="1600" b="0" dirty="0" smtClean="0"/>
          </a:p>
          <a:p>
            <a:pPr marL="461962" lvl="2" indent="0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>
                <a:solidFill>
                  <a:srgbClr val="C00000"/>
                </a:solidFill>
              </a:rPr>
              <a:t>3.</a:t>
            </a:r>
            <a:r>
              <a:rPr lang="en-US" altLang="en-US" sz="1600" b="0" dirty="0" smtClean="0"/>
              <a:t>	</a:t>
            </a:r>
            <a:r>
              <a:rPr lang="en-US" altLang="en-US" sz="1600" b="0" dirty="0" smtClean="0"/>
              <a:t>Be able to perform typical calculations that are involved in the use of each of the 	above techniques during the quantitative analysis of samples</a:t>
            </a:r>
            <a:endParaRPr lang="en-US" altLang="en-US" sz="1600" dirty="0" smtClean="0"/>
          </a:p>
          <a:p>
            <a:pPr marL="461962" lvl="2" indent="0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>
                <a:solidFill>
                  <a:srgbClr val="C00000"/>
                </a:solidFill>
              </a:rPr>
              <a:t>4.	</a:t>
            </a:r>
            <a:r>
              <a:rPr lang="en-US" altLang="en-US" sz="1600" b="0" dirty="0" smtClean="0"/>
              <a:t>Be able to describe the ideal properties of a product in gravimetric analysis and be 	able to relate this to the processes involved in crystal growth</a:t>
            </a:r>
          </a:p>
          <a:p>
            <a:pPr marL="460375" lvl="2" indent="0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>
                <a:solidFill>
                  <a:srgbClr val="C00000"/>
                </a:solidFill>
              </a:rPr>
              <a:t>5</a:t>
            </a:r>
            <a:r>
              <a:rPr lang="en-US" altLang="en-US" sz="1600" b="0" dirty="0" smtClean="0"/>
              <a:t>.	Be familiar with common methods used for end point detection in precipitation-based, 	redox and complexometric titrations</a:t>
            </a:r>
          </a:p>
          <a:p>
            <a:pPr marL="914400" lvl="2" indent="-454025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>
                <a:solidFill>
                  <a:srgbClr val="C00000"/>
                </a:solidFill>
              </a:rPr>
              <a:t>6.</a:t>
            </a:r>
            <a:r>
              <a:rPr lang="en-US" altLang="en-US" sz="1600" b="0" dirty="0" smtClean="0"/>
              <a:t>	Know Beer’s Law, how it is related to the process of light absorption, and the assumptions behind this law.</a:t>
            </a:r>
          </a:p>
          <a:p>
            <a:pPr marL="914400" lvl="2" indent="-454025" eaLnBrk="1" hangingPunct="1">
              <a:spcAft>
                <a:spcPts val="600"/>
              </a:spcAft>
              <a:buClr>
                <a:srgbClr val="CC3300"/>
              </a:buClr>
              <a:buSzPct val="100000"/>
              <a:buAutoNum type="arabicPeriod" startAt="6"/>
            </a:pPr>
            <a:endParaRPr lang="en-US" altLang="en-US" sz="1600" b="0" dirty="0" smtClean="0"/>
          </a:p>
          <a:p>
            <a:pPr marL="804862" lvl="2" indent="-342900" eaLnBrk="1" hangingPunct="1">
              <a:spcAft>
                <a:spcPts val="600"/>
              </a:spcAft>
              <a:buClr>
                <a:srgbClr val="CC3300"/>
              </a:buClr>
              <a:buSzPct val="100000"/>
              <a:buAutoNum type="arabicPeriod" startAt="6"/>
            </a:pPr>
            <a:endParaRPr lang="en-US" altLang="en-US" sz="1600" b="0" dirty="0" smtClean="0"/>
          </a:p>
          <a:p>
            <a:pPr marL="914400" indent="-452438" eaLnBrk="1" hangingPunct="1">
              <a:spcAft>
                <a:spcPts val="600"/>
              </a:spcAft>
              <a:buClr>
                <a:srgbClr val="CC3300"/>
              </a:buClr>
              <a:buSzPct val="100000"/>
              <a:buAutoNum type="romanUcPeriod" startAt="8"/>
            </a:pPr>
            <a:endParaRPr lang="en-US" altLang="en-US" sz="1600" b="0" dirty="0" smtClean="0"/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ANALYSIS, GRAVIMETRY, TITRATIONS &amp; COLORIMETRY</a:t>
            </a:r>
            <a:r>
              <a:rPr kumimoji="0" lang="en-US" altLang="en-US" sz="36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36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0462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990600"/>
            <a:ext cx="6105295" cy="570920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461875" y="1371600"/>
            <a:ext cx="320421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Group Separations in 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Qualitative Analysis </a:t>
            </a:r>
          </a:p>
          <a:p>
            <a:pPr algn="ctr"/>
            <a:r>
              <a:rPr lang="en-US" sz="2000" b="1" dirty="0" smtClean="0">
                <a:solidFill>
                  <a:srgbClr val="0070C0"/>
                </a:solidFill>
              </a:rPr>
              <a:t>Using Selective Precipitation</a:t>
            </a:r>
            <a:endParaRPr lang="en-US" sz="20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66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5"/>
          <p:cNvSpPr txBox="1">
            <a:spLocks noChangeArrowheads="1"/>
          </p:cNvSpPr>
          <p:nvPr/>
        </p:nvSpPr>
        <p:spPr bwMode="auto">
          <a:xfrm>
            <a:off x="76200" y="898535"/>
            <a:ext cx="8766175" cy="42627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Chemical Methods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Methods of Sample Preparation for Elemental Analysis:</a:t>
            </a:r>
            <a:endParaRPr lang="en-US" altLang="en-US" b="0" dirty="0"/>
          </a:p>
          <a:p>
            <a:pPr marL="1376363" lvl="3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II.	Wet Ashing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Treatment of sample with mixture of acids (</a:t>
            </a:r>
            <a:r>
              <a:rPr lang="en-US" altLang="en-US" sz="1600" b="0" i="1" dirty="0" smtClean="0">
                <a:solidFill>
                  <a:srgbClr val="002060"/>
                </a:solidFill>
              </a:rPr>
              <a:t>i.e.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, perchloric and nitric acid) and heat.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Acid acts to oxidize and dissolve sample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Commonly used for elemental analysis of complex biological samples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u="sng" dirty="0" smtClean="0"/>
              <a:t>Problem</a:t>
            </a:r>
            <a:r>
              <a:rPr lang="en-US" altLang="en-US" sz="1600" b="0" dirty="0" smtClean="0"/>
              <a:t>: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 conditions may not be harsh enough for many elements</a:t>
            </a:r>
            <a:r>
              <a:rPr lang="en-US" altLang="en-US" sz="1600" b="0" i="1" dirty="0" smtClean="0">
                <a:solidFill>
                  <a:srgbClr val="002060"/>
                </a:solidFill>
              </a:rPr>
              <a:t>.</a:t>
            </a:r>
            <a:endParaRPr lang="en-US" altLang="en-US" sz="1600" b="0" i="1" dirty="0" smtClean="0">
              <a:solidFill>
                <a:srgbClr val="002060"/>
              </a:solidFill>
            </a:endParaRPr>
          </a:p>
          <a:p>
            <a:pPr marL="1376363" lvl="3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III</a:t>
            </a:r>
            <a:r>
              <a:rPr lang="en-US" altLang="en-US" sz="1600" b="0" dirty="0" smtClean="0"/>
              <a:t>.	Dry Ashing: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Treatment of sample to form a metal oxide or carbonate, which is then dissolved in dilute acid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Used for elemental analysis of organic and many inorganic compounds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u="sng" dirty="0"/>
              <a:t>Problem</a:t>
            </a:r>
            <a:r>
              <a:rPr lang="en-US" altLang="en-US" sz="1600" b="0" dirty="0" smtClean="0"/>
              <a:t>: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 Low recovery for volatile elements (C, O, H)</a:t>
            </a:r>
          </a:p>
        </p:txBody>
      </p:sp>
      <p:sp>
        <p:nvSpPr>
          <p:cNvPr id="4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200" y="5264818"/>
            <a:ext cx="1808125" cy="152030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1000" y="5220109"/>
            <a:ext cx="1685925" cy="1609725"/>
          </a:xfrm>
          <a:prstGeom prst="rect">
            <a:avLst/>
          </a:prstGeom>
        </p:spPr>
      </p:pic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6019800" y="5763362"/>
            <a:ext cx="29718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altLang="en-US" sz="1400" dirty="0" smtClean="0">
                <a:solidFill>
                  <a:schemeClr val="accent2"/>
                </a:solidFill>
              </a:rPr>
              <a:t>Ashing can be done with a furnace or microwave oven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23" t="5154" r="9879" b="8329"/>
          <a:stretch/>
        </p:blipFill>
        <p:spPr>
          <a:xfrm>
            <a:off x="381000" y="5435527"/>
            <a:ext cx="1355324" cy="1178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50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76200" y="898535"/>
            <a:ext cx="8766175" cy="34624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Chemical Methods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Methods of Sample Preparation for Elemental Analysis:</a:t>
            </a:r>
            <a:endParaRPr lang="en-US" altLang="en-US" b="0" dirty="0"/>
          </a:p>
          <a:p>
            <a:pPr marL="1376363" lvl="3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IV.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Fusion:</a:t>
            </a:r>
            <a:endParaRPr lang="en-US" altLang="en-US" sz="1600" b="0" dirty="0"/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Convert sample to powder and heat in the presence of a high temperature acid (potassium pyrosulfate, K</a:t>
            </a:r>
            <a:r>
              <a:rPr lang="en-US" altLang="en-US" sz="1600" b="0" baseline="-25000" dirty="0" smtClean="0">
                <a:solidFill>
                  <a:srgbClr val="002060"/>
                </a:solidFill>
              </a:rPr>
              <a:t>2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S</a:t>
            </a:r>
            <a:r>
              <a:rPr lang="en-US" altLang="en-US" sz="1600" b="0" baseline="-25000" dirty="0" smtClean="0">
                <a:solidFill>
                  <a:srgbClr val="002060"/>
                </a:solidFill>
              </a:rPr>
              <a:t>2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O</a:t>
            </a:r>
            <a:r>
              <a:rPr lang="en-US" altLang="en-US" sz="1600" b="0" baseline="-25000" dirty="0" smtClean="0">
                <a:solidFill>
                  <a:srgbClr val="002060"/>
                </a:solidFill>
              </a:rPr>
              <a:t>7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), base (sodium carbonate, Na</a:t>
            </a:r>
            <a:r>
              <a:rPr lang="en-US" altLang="en-US" sz="1600" b="0" baseline="-25000" dirty="0" smtClean="0">
                <a:solidFill>
                  <a:srgbClr val="002060"/>
                </a:solidFill>
              </a:rPr>
              <a:t>2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CO</a:t>
            </a:r>
            <a:r>
              <a:rPr lang="en-US" altLang="en-US" sz="1600" b="0" baseline="-25000" dirty="0" smtClean="0">
                <a:solidFill>
                  <a:srgbClr val="002060"/>
                </a:solidFill>
              </a:rPr>
              <a:t>3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), or oxidizing agent (sodium peroxide, Na</a:t>
            </a:r>
            <a:r>
              <a:rPr lang="en-US" altLang="en-US" sz="1600" b="0" baseline="-25000" dirty="0" smtClean="0">
                <a:solidFill>
                  <a:srgbClr val="002060"/>
                </a:solidFill>
              </a:rPr>
              <a:t>2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O</a:t>
            </a:r>
            <a:r>
              <a:rPr lang="en-US" altLang="en-US" sz="1600" b="0" baseline="-25000" dirty="0" smtClean="0">
                <a:solidFill>
                  <a:srgbClr val="002060"/>
                </a:solidFill>
              </a:rPr>
              <a:t>2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) in a Pt or graphite crucible</a:t>
            </a:r>
            <a:endParaRPr lang="en-US" altLang="en-US" sz="1600" b="0" dirty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After cooling, this converts many metallic and non-metallic elements to ionic forms soluble in dilute HCl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Commonly used in the elemental analysis of ore samples</a:t>
            </a:r>
            <a:endParaRPr lang="en-US" altLang="en-US" sz="1600" b="0" dirty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u="sng" dirty="0"/>
              <a:t>Problem</a:t>
            </a:r>
            <a:r>
              <a:rPr lang="en-US" altLang="en-US" sz="1600" b="0" dirty="0"/>
              <a:t>:</a:t>
            </a:r>
            <a:r>
              <a:rPr lang="en-US" altLang="en-US" sz="1600" b="0" dirty="0">
                <a:solidFill>
                  <a:srgbClr val="002060"/>
                </a:solidFill>
              </a:rPr>
              <a:t> Low recovery for volatile elements (C, O, H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). Can be dangerous to perform.</a:t>
            </a:r>
            <a:endParaRPr lang="en-US" altLang="en-US" sz="1600" b="0" dirty="0">
              <a:solidFill>
                <a:srgbClr val="002060"/>
              </a:solidFill>
            </a:endParaRP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93"/>
          <a:stretch/>
        </p:blipFill>
        <p:spPr bwMode="auto">
          <a:xfrm>
            <a:off x="2819400" y="4474651"/>
            <a:ext cx="3855498" cy="23833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10611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76200" y="898535"/>
            <a:ext cx="8766175" cy="5724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Chemical Methods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Specific Elemental Methods: Carbon and Hydrogen Analysis</a:t>
            </a:r>
            <a:endParaRPr lang="en-US" altLang="en-US" b="0" dirty="0"/>
          </a:p>
          <a:p>
            <a:pPr marL="1376363" lvl="3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Combustion Analysis:</a:t>
            </a:r>
            <a:endParaRPr lang="en-US" altLang="en-US" sz="1600" b="0" dirty="0"/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Typically used to determine C and H content of </a:t>
            </a:r>
            <a:r>
              <a:rPr lang="en-US" altLang="en-US" sz="1600" u="sng" dirty="0" smtClean="0"/>
              <a:t>pure compounds</a:t>
            </a:r>
            <a:endParaRPr lang="en-US" altLang="en-US" sz="1600" u="sng" dirty="0"/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Based on burning the sample in the presence of excess oxygen, converting all C, H, N and S into volatile oxides: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 smtClean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 smtClean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To get at O content, method may be modified by using F</a:t>
            </a:r>
            <a:r>
              <a:rPr lang="en-US" altLang="en-US" sz="1600" b="0" baseline="-25000" dirty="0" smtClean="0">
                <a:solidFill>
                  <a:srgbClr val="002060"/>
                </a:solidFill>
              </a:rPr>
              <a:t>2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 in place of O</a:t>
            </a:r>
            <a:r>
              <a:rPr lang="en-US" altLang="en-US" sz="1600" b="0" baseline="-25000" dirty="0" smtClean="0">
                <a:solidFill>
                  <a:srgbClr val="002060"/>
                </a:solidFill>
              </a:rPr>
              <a:t>2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 as the oxidizing agent: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 smtClean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endParaRPr lang="en-US" altLang="en-US" sz="1600" b="0" dirty="0">
              <a:solidFill>
                <a:srgbClr val="002060"/>
              </a:solidFill>
            </a:endParaRP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u="sng" dirty="0" smtClean="0"/>
              <a:t>Problem: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 much more hazardous, difficult and expensive to do than normal combustion analysis with O</a:t>
            </a:r>
            <a:r>
              <a:rPr lang="en-US" altLang="en-US" sz="1600" b="0" baseline="-25000" dirty="0" smtClean="0">
                <a:solidFill>
                  <a:srgbClr val="002060"/>
                </a:solidFill>
              </a:rPr>
              <a:t>2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. Best performed by robots or automated systems.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38459265"/>
              </p:ext>
            </p:extLst>
          </p:nvPr>
        </p:nvGraphicFramePr>
        <p:xfrm>
          <a:off x="2057400" y="3200400"/>
          <a:ext cx="5919890" cy="64445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0" name="CS ChemDraw Drawing" r:id="rId3" imgW="3922330" imgH="426330" progId="ChemDraw.Document.6.0">
                  <p:embed/>
                </p:oleObj>
              </mc:Choice>
              <mc:Fallback>
                <p:oleObj name="CS ChemDraw Drawing" r:id="rId3" imgW="3922330" imgH="42633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057400" y="3200400"/>
                        <a:ext cx="5919890" cy="64445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82915918"/>
              </p:ext>
            </p:extLst>
          </p:nvPr>
        </p:nvGraphicFramePr>
        <p:xfrm>
          <a:off x="1941461" y="4953000"/>
          <a:ext cx="6288139" cy="609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01" name="CS ChemDraw Drawing" r:id="rId5" imgW="4208941" imgH="407970" progId="ChemDraw.Document.6.0">
                  <p:embed/>
                </p:oleObj>
              </mc:Choice>
              <mc:Fallback>
                <p:oleObj name="CS ChemDraw Drawing" r:id="rId5" imgW="4208941" imgH="407970" progId="ChemDraw.Document.6.0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941461" y="4953000"/>
                        <a:ext cx="6288139" cy="6096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803033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5"/>
          <p:cNvSpPr txBox="1">
            <a:spLocks noChangeArrowheads="1"/>
          </p:cNvSpPr>
          <p:nvPr/>
        </p:nvSpPr>
        <p:spPr bwMode="auto">
          <a:xfrm>
            <a:off x="0" y="898535"/>
            <a:ext cx="9144000" cy="58169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marL="4572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9144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828800" indent="-4572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2000" b="0" i="1" dirty="0" smtClean="0">
                <a:solidFill>
                  <a:schemeClr val="tx2"/>
                </a:solidFill>
              </a:rPr>
              <a:t>Chemical Methods</a:t>
            </a:r>
            <a:endParaRPr lang="en-US" altLang="en-US" sz="2000" b="0" i="1" dirty="0">
              <a:solidFill>
                <a:schemeClr val="tx2"/>
              </a:solidFill>
            </a:endParaRPr>
          </a:p>
          <a:p>
            <a:pPr eaLnBrk="1" hangingPunct="1"/>
            <a:endParaRPr lang="en-US" altLang="en-US" sz="1200" b="0" i="1" dirty="0">
              <a:solidFill>
                <a:schemeClr val="tx2"/>
              </a:solidFill>
            </a:endParaRPr>
          </a:p>
          <a:p>
            <a:pPr lvl="1" eaLnBrk="1" hangingPunct="1">
              <a:spcAft>
                <a:spcPts val="600"/>
              </a:spcAft>
            </a:pPr>
            <a:r>
              <a:rPr lang="en-US" altLang="en-US" dirty="0" smtClean="0">
                <a:solidFill>
                  <a:srgbClr val="CC3300"/>
                </a:solidFill>
              </a:rPr>
              <a:t>Specific Elemental Methods: Carbon and Hydrogen Analysis</a:t>
            </a:r>
            <a:endParaRPr lang="en-US" altLang="en-US" b="0" dirty="0"/>
          </a:p>
          <a:p>
            <a:pPr marL="1376363" lvl="3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r>
              <a:rPr lang="en-US" altLang="en-US" sz="1600" b="0" dirty="0" smtClean="0"/>
              <a:t>II.</a:t>
            </a:r>
            <a:r>
              <a:rPr lang="en-US" altLang="en-US" sz="1600" b="0" dirty="0"/>
              <a:t>	</a:t>
            </a:r>
            <a:r>
              <a:rPr lang="en-US" altLang="en-US" sz="1600" b="0" dirty="0" smtClean="0"/>
              <a:t>Methods for Quantitation of Gases in Combustion Analysis – </a:t>
            </a:r>
            <a:r>
              <a:rPr lang="en-US" altLang="en-US" sz="1600" i="1" dirty="0" smtClean="0"/>
              <a:t>Gravimetric Analysis</a:t>
            </a:r>
            <a:endParaRPr lang="en-US" altLang="en-US" sz="1600" i="1" dirty="0"/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Pass gases through series of cartridges that selectively absorb CO</a:t>
            </a:r>
            <a:r>
              <a:rPr lang="en-US" altLang="en-US" sz="1600" b="0" baseline="-25000" dirty="0" smtClean="0">
                <a:solidFill>
                  <a:srgbClr val="002060"/>
                </a:solidFill>
              </a:rPr>
              <a:t>2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, H</a:t>
            </a:r>
            <a:r>
              <a:rPr lang="en-US" altLang="en-US" sz="1600" b="0" baseline="-25000" dirty="0" smtClean="0">
                <a:solidFill>
                  <a:srgbClr val="002060"/>
                </a:solidFill>
              </a:rPr>
              <a:t>2</a:t>
            </a:r>
            <a:r>
              <a:rPr lang="en-US" altLang="en-US" sz="1600" b="0" dirty="0" smtClean="0">
                <a:solidFill>
                  <a:srgbClr val="002060"/>
                </a:solidFill>
              </a:rPr>
              <a:t>O, etc. (gas-solid extraction)</a:t>
            </a:r>
          </a:p>
          <a:p>
            <a:pPr marL="1143000" lvl="4" indent="0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endParaRPr lang="en-US" altLang="en-US" sz="1600" b="0" u="sng" dirty="0">
              <a:solidFill>
                <a:srgbClr val="002060"/>
              </a:solidFill>
            </a:endParaRPr>
          </a:p>
          <a:p>
            <a:pPr marL="1143000" lvl="4" indent="0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endParaRPr lang="en-US" altLang="en-US" sz="1600" b="0" u="sng" dirty="0" smtClean="0">
              <a:solidFill>
                <a:srgbClr val="002060"/>
              </a:solidFill>
            </a:endParaRPr>
          </a:p>
          <a:p>
            <a:pPr marL="1143000" lvl="4" indent="0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endParaRPr lang="en-US" altLang="en-US" sz="1600" b="0" u="sng" dirty="0">
              <a:solidFill>
                <a:srgbClr val="002060"/>
              </a:solidFill>
            </a:endParaRPr>
          </a:p>
          <a:p>
            <a:pPr marL="1143000" lvl="4" indent="0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endParaRPr lang="en-US" altLang="en-US" sz="1600" b="0" u="sng" dirty="0" smtClean="0">
              <a:solidFill>
                <a:srgbClr val="002060"/>
              </a:solidFill>
            </a:endParaRPr>
          </a:p>
          <a:p>
            <a:pPr marL="1143000" lvl="4" indent="0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endParaRPr lang="en-US" altLang="en-US" sz="1600" b="0" u="sng" dirty="0">
              <a:solidFill>
                <a:srgbClr val="002060"/>
              </a:solidFill>
            </a:endParaRPr>
          </a:p>
          <a:p>
            <a:pPr marL="1143000" lvl="4" indent="0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endParaRPr lang="en-US" altLang="en-US" sz="1600" b="0" u="sng" dirty="0" smtClean="0">
              <a:solidFill>
                <a:srgbClr val="002060"/>
              </a:solidFill>
            </a:endParaRPr>
          </a:p>
          <a:p>
            <a:pPr marL="1143000" lvl="4" indent="0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endParaRPr lang="en-US" altLang="en-US" sz="1600" b="0" u="sng" dirty="0" smtClean="0">
              <a:solidFill>
                <a:srgbClr val="002060"/>
              </a:solidFill>
            </a:endParaRPr>
          </a:p>
          <a:p>
            <a:pPr marL="1143000" lvl="4" indent="0" eaLnBrk="1" hangingPunct="1">
              <a:spcAft>
                <a:spcPts val="600"/>
              </a:spcAft>
              <a:buClr>
                <a:srgbClr val="CC3300"/>
              </a:buClr>
              <a:buSzPct val="100000"/>
            </a:pPr>
            <a:endParaRPr lang="en-US" altLang="en-US" sz="1600" u="sng" dirty="0"/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Weigh the solid cartridges before and after burning the sample.</a:t>
            </a:r>
          </a:p>
          <a:p>
            <a:pPr marL="1604963" lvl="4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•"/>
            </a:pPr>
            <a:r>
              <a:rPr lang="en-US" altLang="en-US" sz="1600" b="0" dirty="0" smtClean="0">
                <a:solidFill>
                  <a:srgbClr val="002060"/>
                </a:solidFill>
              </a:rPr>
              <a:t>The difference in weight is related to the amount of gas produced and the composition of the original sample.</a:t>
            </a:r>
          </a:p>
          <a:p>
            <a:pPr marL="2062163" lvl="5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P</a:t>
            </a:r>
            <a:r>
              <a:rPr lang="en-US" altLang="en-US" sz="1400" baseline="-25000" dirty="0" smtClean="0"/>
              <a:t>4</a:t>
            </a:r>
            <a:r>
              <a:rPr lang="en-US" altLang="en-US" sz="1400" dirty="0" smtClean="0"/>
              <a:t>O</a:t>
            </a:r>
            <a:r>
              <a:rPr lang="en-US" altLang="en-US" sz="1400" baseline="-25000" dirty="0" smtClean="0"/>
              <a:t>10</a:t>
            </a:r>
            <a:r>
              <a:rPr lang="en-US" altLang="en-US" sz="1400" dirty="0" smtClean="0"/>
              <a:t> can be used to absorb H</a:t>
            </a:r>
            <a:r>
              <a:rPr lang="en-US" altLang="en-US" sz="1400" baseline="-25000" dirty="0" smtClean="0"/>
              <a:t>2</a:t>
            </a:r>
            <a:r>
              <a:rPr lang="en-US" altLang="en-US" sz="1400" dirty="0" smtClean="0"/>
              <a:t>O</a:t>
            </a:r>
          </a:p>
          <a:p>
            <a:pPr marL="2062163" lvl="5" indent="-461963" eaLnBrk="1" hangingPunct="1">
              <a:spcAft>
                <a:spcPts val="600"/>
              </a:spcAft>
              <a:buClr>
                <a:srgbClr val="CC3300"/>
              </a:buClr>
              <a:buSzPct val="100000"/>
              <a:buFont typeface="Arial" panose="020B0604020202020204" pitchFamily="34" charset="0"/>
              <a:buChar char="−"/>
            </a:pPr>
            <a:r>
              <a:rPr lang="en-US" altLang="en-US" sz="1400" dirty="0" smtClean="0"/>
              <a:t>Ascarite (NaOH coated non-fibrous silicate) can be used to absorb CO</a:t>
            </a:r>
            <a:r>
              <a:rPr lang="en-US" altLang="en-US" sz="1400" baseline="-25000" dirty="0" smtClean="0"/>
              <a:t>2</a:t>
            </a:r>
          </a:p>
        </p:txBody>
      </p:sp>
      <p:sp>
        <p:nvSpPr>
          <p:cNvPr id="3" name="Rectangle 4"/>
          <p:cNvSpPr>
            <a:spLocks noChangeArrowheads="1"/>
          </p:cNvSpPr>
          <p:nvPr/>
        </p:nvSpPr>
        <p:spPr bwMode="auto">
          <a:xfrm>
            <a:off x="457200" y="76200"/>
            <a:ext cx="8229600" cy="68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ELEMENTAL ANALYSIS</a:t>
            </a:r>
            <a:r>
              <a:rPr kumimoji="0" lang="en-US" altLang="en-US" sz="4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</a:rPr>
              <a:t> </a:t>
            </a:r>
            <a:endParaRPr kumimoji="0" lang="en-US" altLang="en-US" sz="4400" b="0" i="0" u="none" strike="noStrike" kern="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</a:endParaRPr>
          </a:p>
        </p:txBody>
      </p:sp>
      <p:pic>
        <p:nvPicPr>
          <p:cNvPr id="6" name="Picture 6" descr="grav-ap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9800" y="2860829"/>
            <a:ext cx="6097588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 descr="ltn_columns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812" r="25313"/>
          <a:stretch>
            <a:fillRect/>
          </a:stretch>
        </p:blipFill>
        <p:spPr bwMode="auto">
          <a:xfrm>
            <a:off x="259663" y="2491013"/>
            <a:ext cx="716615" cy="307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13"/>
          <p:cNvSpPr>
            <a:spLocks noChangeArrowheads="1"/>
          </p:cNvSpPr>
          <p:nvPr/>
        </p:nvSpPr>
        <p:spPr bwMode="auto">
          <a:xfrm>
            <a:off x="289513" y="5570763"/>
            <a:ext cx="78170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 b="1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b="1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altLang="en-US" sz="1200" dirty="0"/>
              <a:t>Ascarite</a:t>
            </a:r>
          </a:p>
        </p:txBody>
      </p:sp>
    </p:spTree>
    <p:extLst>
      <p:ext uri="{BB962C8B-B14F-4D97-AF65-F5344CB8AC3E}">
        <p14:creationId xmlns:p14="http://schemas.microsoft.com/office/powerpoint/2010/main" val="1357420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6955</TotalTime>
  <Words>1245</Words>
  <Application>Microsoft Office PowerPoint</Application>
  <PresentationFormat>On-screen Show (4:3)</PresentationFormat>
  <Paragraphs>607</Paragraphs>
  <Slides>45</Slides>
  <Notes>25</Notes>
  <HiddenSlides>0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3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Office Theme</vt:lpstr>
      <vt:lpstr>CS ChemDraw Drawing</vt:lpstr>
      <vt:lpstr>Microsoft Equation 3.0</vt:lpstr>
      <vt:lpstr>MathType 6.0 Equation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Robert Powers</dc:creator>
  <cp:lastModifiedBy>Robert Powers</cp:lastModifiedBy>
  <cp:revision>90</cp:revision>
  <dcterms:created xsi:type="dcterms:W3CDTF">2015-06-19T21:50:37Z</dcterms:created>
  <dcterms:modified xsi:type="dcterms:W3CDTF">2015-06-24T17:46:16Z</dcterms:modified>
</cp:coreProperties>
</file>